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838" r:id="rId2"/>
  </p:sldMasterIdLst>
  <p:notesMasterIdLst>
    <p:notesMasterId r:id="rId77"/>
  </p:notesMasterIdLst>
  <p:sldIdLst>
    <p:sldId id="256" r:id="rId3"/>
    <p:sldId id="258" r:id="rId4"/>
    <p:sldId id="259" r:id="rId5"/>
    <p:sldId id="260" r:id="rId6"/>
    <p:sldId id="262" r:id="rId7"/>
    <p:sldId id="373" r:id="rId8"/>
    <p:sldId id="265" r:id="rId9"/>
    <p:sldId id="288" r:id="rId10"/>
    <p:sldId id="266" r:id="rId11"/>
    <p:sldId id="267" r:id="rId12"/>
    <p:sldId id="268" r:id="rId13"/>
    <p:sldId id="269" r:id="rId14"/>
    <p:sldId id="264" r:id="rId15"/>
    <p:sldId id="371" r:id="rId16"/>
    <p:sldId id="372" r:id="rId17"/>
    <p:sldId id="272" r:id="rId18"/>
    <p:sldId id="287" r:id="rId19"/>
    <p:sldId id="270" r:id="rId20"/>
    <p:sldId id="271" r:id="rId21"/>
    <p:sldId id="273" r:id="rId22"/>
    <p:sldId id="274" r:id="rId23"/>
    <p:sldId id="374" r:id="rId24"/>
    <p:sldId id="276" r:id="rId25"/>
    <p:sldId id="291" r:id="rId26"/>
    <p:sldId id="356" r:id="rId27"/>
    <p:sldId id="376" r:id="rId28"/>
    <p:sldId id="355" r:id="rId29"/>
    <p:sldId id="309" r:id="rId30"/>
    <p:sldId id="378" r:id="rId31"/>
    <p:sldId id="294" r:id="rId32"/>
    <p:sldId id="377" r:id="rId33"/>
    <p:sldId id="295" r:id="rId34"/>
    <p:sldId id="308" r:id="rId35"/>
    <p:sldId id="279" r:id="rId36"/>
    <p:sldId id="316" r:id="rId37"/>
    <p:sldId id="319" r:id="rId38"/>
    <p:sldId id="320" r:id="rId39"/>
    <p:sldId id="317" r:id="rId40"/>
    <p:sldId id="318" r:id="rId41"/>
    <p:sldId id="363" r:id="rId42"/>
    <p:sldId id="364" r:id="rId43"/>
    <p:sldId id="280" r:id="rId44"/>
    <p:sldId id="281" r:id="rId45"/>
    <p:sldId id="283" r:id="rId46"/>
    <p:sldId id="313" r:id="rId47"/>
    <p:sldId id="315" r:id="rId48"/>
    <p:sldId id="321" r:id="rId49"/>
    <p:sldId id="322" r:id="rId50"/>
    <p:sldId id="323" r:id="rId51"/>
    <p:sldId id="324" r:id="rId52"/>
    <p:sldId id="284" r:id="rId53"/>
    <p:sldId id="285" r:id="rId54"/>
    <p:sldId id="312" r:id="rId55"/>
    <p:sldId id="314" r:id="rId56"/>
    <p:sldId id="365" r:id="rId57"/>
    <p:sldId id="325" r:id="rId58"/>
    <p:sldId id="326" r:id="rId59"/>
    <p:sldId id="328" r:id="rId60"/>
    <p:sldId id="366" r:id="rId61"/>
    <p:sldId id="330" r:id="rId62"/>
    <p:sldId id="331" r:id="rId63"/>
    <p:sldId id="333" r:id="rId64"/>
    <p:sldId id="332" r:id="rId65"/>
    <p:sldId id="329" r:id="rId66"/>
    <p:sldId id="338" r:id="rId67"/>
    <p:sldId id="339" r:id="rId68"/>
    <p:sldId id="341" r:id="rId69"/>
    <p:sldId id="379" r:id="rId70"/>
    <p:sldId id="350" r:id="rId71"/>
    <p:sldId id="349" r:id="rId72"/>
    <p:sldId id="370" r:id="rId73"/>
    <p:sldId id="353" r:id="rId74"/>
    <p:sldId id="354" r:id="rId75"/>
    <p:sldId id="368" r:id="rId7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44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253D41A-9AE0-4500-9030-1EBA2FF6690D}" type="datetime1">
              <a:rPr lang="en-US"/>
              <a:pPr/>
              <a:t>11/23/2013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2A8720E-9CB9-44F3-9F51-028049DA3F27}" type="slidenum">
              <a:rPr lang="en-US"/>
              <a:pPr/>
              <a:t>‹#›</a:t>
            </a:fld>
            <a:endParaRPr lang="en-US"/>
          </a:p>
        </p:txBody>
      </p:sp>
    </p:spTree>
    <p:extLst>
      <p:ext uri="{BB962C8B-B14F-4D97-AF65-F5344CB8AC3E}">
        <p14:creationId xmlns:p14="http://schemas.microsoft.com/office/powerpoint/2010/main" val="34239678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a:lstStyle/>
          <a:p>
            <a:endParaRPr lang="en-US" smtClean="0">
              <a:ea typeface="ＭＳ Ｐゴシック" pitchFamily="34" charset="-128"/>
            </a:endParaRPr>
          </a:p>
        </p:txBody>
      </p:sp>
      <p:sp>
        <p:nvSpPr>
          <p:cNvPr id="15363" name="Slide Number Placeholder 3"/>
          <p:cNvSpPr>
            <a:spLocks noGrp="1"/>
          </p:cNvSpPr>
          <p:nvPr>
            <p:ph type="sldNum" sz="quarter" idx="5"/>
          </p:nvPr>
        </p:nvSpPr>
        <p:spPr bwMode="auto">
          <a:noFill/>
          <a:ln>
            <a:miter lim="800000"/>
            <a:headEnd/>
            <a:tailEnd/>
          </a:ln>
        </p:spPr>
        <p:txBody>
          <a:bodyPr/>
          <a:lstStyle/>
          <a:p>
            <a:fld id="{326BBFB2-FBA0-4E6D-9669-F8393FB0FD94}"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29699" name="Slide Number Placeholder 3"/>
          <p:cNvSpPr>
            <a:spLocks noGrp="1"/>
          </p:cNvSpPr>
          <p:nvPr>
            <p:ph type="sldNum" sz="quarter" idx="5"/>
          </p:nvPr>
        </p:nvSpPr>
        <p:spPr bwMode="auto">
          <a:noFill/>
          <a:ln>
            <a:miter lim="800000"/>
            <a:headEnd/>
            <a:tailEnd/>
          </a:ln>
        </p:spPr>
        <p:txBody>
          <a:bodyPr/>
          <a:lstStyle/>
          <a:p>
            <a:fld id="{C101BAC0-096F-467A-8A8B-44548105BB7A}" type="slidenum">
              <a:rPr lang="en-US"/>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a:lstStyle/>
          <a:p>
            <a:pPr eaLnBrk="1" hangingPunct="1"/>
            <a:endParaRPr lang="en-US" smtClean="0">
              <a:ea typeface="ＭＳ Ｐゴシック" pitchFamily="34" charset="-128"/>
            </a:endParaRPr>
          </a:p>
        </p:txBody>
      </p:sp>
      <p:sp>
        <p:nvSpPr>
          <p:cNvPr id="33795" name="Slide Number Placeholder 3"/>
          <p:cNvSpPr>
            <a:spLocks noGrp="1"/>
          </p:cNvSpPr>
          <p:nvPr>
            <p:ph type="sldNum" sz="quarter" idx="5"/>
          </p:nvPr>
        </p:nvSpPr>
        <p:spPr bwMode="auto">
          <a:noFill/>
          <a:ln>
            <a:miter lim="800000"/>
            <a:headEnd/>
            <a:tailEnd/>
          </a:ln>
        </p:spPr>
        <p:txBody>
          <a:bodyPr/>
          <a:lstStyle/>
          <a:p>
            <a:fld id="{7AD557E3-FD24-4F1D-A597-4620D3531CCD}" type="slidenum">
              <a:rPr lang="en-US"/>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a:lstStyle/>
          <a:p>
            <a:pPr eaLnBrk="1" hangingPunct="1"/>
            <a:endParaRPr lang="en-US" smtClean="0">
              <a:ea typeface="ＭＳ Ｐゴシック" pitchFamily="34" charset="-128"/>
            </a:endParaRPr>
          </a:p>
        </p:txBody>
      </p:sp>
      <p:sp>
        <p:nvSpPr>
          <p:cNvPr id="41987" name="Slide Number Placeholder 3"/>
          <p:cNvSpPr>
            <a:spLocks noGrp="1"/>
          </p:cNvSpPr>
          <p:nvPr>
            <p:ph type="sldNum" sz="quarter" idx="5"/>
          </p:nvPr>
        </p:nvSpPr>
        <p:spPr bwMode="auto">
          <a:noFill/>
          <a:ln>
            <a:miter lim="800000"/>
            <a:headEnd/>
            <a:tailEnd/>
          </a:ln>
        </p:spPr>
        <p:txBody>
          <a:bodyPr/>
          <a:lstStyle/>
          <a:p>
            <a:fld id="{95887434-396B-4063-831B-BC6B949D09CA}" type="slidenum">
              <a:rPr lang="en-US"/>
              <a:pPr/>
              <a:t>22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a:lstStyle/>
          <a:p>
            <a:endParaRPr lang="en-US" smtClean="0">
              <a:ea typeface="ＭＳ Ｐゴシック" pitchFamily="34" charset="-128"/>
            </a:endParaRPr>
          </a:p>
        </p:txBody>
      </p:sp>
      <p:sp>
        <p:nvSpPr>
          <p:cNvPr id="72707" name="Slide Number Placeholder 3"/>
          <p:cNvSpPr>
            <a:spLocks noGrp="1"/>
          </p:cNvSpPr>
          <p:nvPr>
            <p:ph type="sldNum" sz="quarter" idx="5"/>
          </p:nvPr>
        </p:nvSpPr>
        <p:spPr bwMode="auto">
          <a:noFill/>
          <a:ln>
            <a:miter lim="800000"/>
            <a:headEnd/>
            <a:tailEnd/>
          </a:ln>
        </p:spPr>
        <p:txBody>
          <a:bodyPr/>
          <a:lstStyle/>
          <a:p>
            <a:fld id="{D9C18B7C-AA79-4F4F-895A-0E39F19AD809}" type="slidenum">
              <a:rPr lang="en-US"/>
              <a:pPr/>
              <a:t>37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noTextEdi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a:lstStyle/>
          <a:p>
            <a:endParaRPr lang="en-US" smtClean="0">
              <a:ea typeface="ＭＳ Ｐゴシック" pitchFamily="34" charset="-128"/>
            </a:endParaRPr>
          </a:p>
        </p:txBody>
      </p:sp>
      <p:sp>
        <p:nvSpPr>
          <p:cNvPr id="92163" name="Slide Number Placeholder 3"/>
          <p:cNvSpPr>
            <a:spLocks noGrp="1"/>
          </p:cNvSpPr>
          <p:nvPr>
            <p:ph type="sldNum" sz="quarter" idx="5"/>
          </p:nvPr>
        </p:nvSpPr>
        <p:spPr bwMode="auto">
          <a:noFill/>
          <a:ln>
            <a:miter lim="800000"/>
            <a:headEnd/>
            <a:tailEnd/>
          </a:ln>
        </p:spPr>
        <p:txBody>
          <a:bodyPr/>
          <a:lstStyle/>
          <a:p>
            <a:fld id="{D8C4B5D8-BFE5-4551-BE92-7D05386D1BD0}" type="slidenum">
              <a:rPr lang="en-US"/>
              <a:pPr/>
              <a:t>53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noTextEdit="1"/>
          </p:cNvSpPr>
          <p:nvPr>
            <p:ph type="sldImg"/>
          </p:nvPr>
        </p:nvSpPr>
        <p:spPr bwMode="auto">
          <a:noFill/>
          <a:ln>
            <a:solidFill>
              <a:srgbClr val="000000"/>
            </a:solidFill>
            <a:miter lim="800000"/>
            <a:headEnd/>
            <a:tailEnd/>
          </a:ln>
        </p:spPr>
      </p:sp>
      <p:sp>
        <p:nvSpPr>
          <p:cNvPr id="117762" name="Notes Placeholder 2"/>
          <p:cNvSpPr>
            <a:spLocks noGrp="1"/>
          </p:cNvSpPr>
          <p:nvPr>
            <p:ph type="body" idx="1"/>
          </p:nvPr>
        </p:nvSpPr>
        <p:spPr bwMode="auto">
          <a:noFill/>
        </p:spPr>
        <p:txBody>
          <a:bodyPr/>
          <a:lstStyle/>
          <a:p>
            <a:endParaRPr lang="en-US" smtClean="0">
              <a:ea typeface="ＭＳ Ｐゴシック" pitchFamily="34" charset="-128"/>
            </a:endParaRPr>
          </a:p>
        </p:txBody>
      </p:sp>
      <p:sp>
        <p:nvSpPr>
          <p:cNvPr id="117763" name="Slide Number Placeholder 3"/>
          <p:cNvSpPr>
            <a:spLocks noGrp="1"/>
          </p:cNvSpPr>
          <p:nvPr>
            <p:ph type="sldNum" sz="quarter" idx="5"/>
          </p:nvPr>
        </p:nvSpPr>
        <p:spPr bwMode="auto">
          <a:noFill/>
          <a:ln>
            <a:miter lim="800000"/>
            <a:headEnd/>
            <a:tailEnd/>
          </a:ln>
        </p:spPr>
        <p:txBody>
          <a:bodyPr/>
          <a:lstStyle/>
          <a:p>
            <a:fld id="{CCE8DE2D-A9A0-4592-B7D7-39111A936A41}" type="slidenum">
              <a:rPr lang="en-US"/>
              <a:pPr/>
              <a:t>70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fld id="{711A8AF9-3626-409E-9B04-3C89391D6797}" type="datetime1">
              <a:rPr lang="en-US"/>
              <a:pPr/>
              <a:t>11/23/2013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E6C2C50A-00C7-4355-BF33-18DEBCCED79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D949024F-5AD3-43AD-80EE-95DE0AE5D77A}" type="datetime1">
              <a:rPr lang="en-US"/>
              <a:pPr/>
              <a:t>11/23/2013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0C2A6237-7BF0-4BA2-8874-893EEA39DEC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B5D7D108-1621-45EB-8C71-3E4579D577E9}" type="datetime1">
              <a:rPr lang="en-US"/>
              <a:pPr/>
              <a:t>11/23/2013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424BA1D4-A35B-4BB6-9394-F51BF1C56B4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7821C7AC-4532-4F48-8307-6604ABFA675D}" type="datetime1">
              <a:rPr lang="en-US"/>
              <a:pPr/>
              <a:t>11/23/2013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83F36133-A3F9-4723-B341-82AD5D98E68F}"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44782E-F4B7-4711-B878-E705AAEE49FA}" type="datetimeFigureOut">
              <a:rPr lang="en-US" smtClean="0"/>
              <a:pPr/>
              <a:t>11/23/2013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A46C4-0CE8-4C2A-8555-33A8012FC5FC}"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1163" y="246063"/>
            <a:ext cx="83185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52600"/>
            <a:ext cx="40386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r>
              <a:rPr lang="en-US" dirty="0"/>
              <a:t>29-08-2009</a:t>
            </a:r>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8"/>
          <p:cNvSpPr>
            <a:spLocks noGrp="1" noChangeArrowheads="1"/>
          </p:cNvSpPr>
          <p:nvPr>
            <p:ph type="sldNum" sz="quarter" idx="12"/>
          </p:nvPr>
        </p:nvSpPr>
        <p:spPr>
          <a:ln/>
        </p:spPr>
        <p:txBody>
          <a:bodyPr/>
          <a:lstStyle>
            <a:lvl1pPr>
              <a:defRPr/>
            </a:lvl1pPr>
          </a:lstStyle>
          <a:p>
            <a:pPr>
              <a:defRPr/>
            </a:pPr>
            <a:fld id="{9A9F5DF6-16F1-401A-AEE5-16C8339AA2C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fld id="{0FFA6C9E-683B-478A-A388-26CAFD68AC2F}" type="datetime1">
              <a:rPr lang="en-US"/>
              <a:pPr/>
              <a:t>11/23/2013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363A3EDE-ED2C-4F81-BBAC-348BEE77E6C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3BCD3EC6-C44A-472E-BF9F-B34A495D807C}" type="datetime1">
              <a:rPr lang="en-US"/>
              <a:pPr/>
              <a:t>11/23/2013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D40FA771-6CA5-44EA-A0A5-681407994A3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fld id="{EFF48713-B040-4748-85D6-69E8E9A32284}" type="datetime1">
              <a:rPr lang="en-US"/>
              <a:pPr/>
              <a:t>11/23/2013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52B317D5-520B-4385-9039-194637805BC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9AC85E92-6961-41A7-BF05-BDA0F717905A}" type="datetime1">
              <a:rPr lang="en-US"/>
              <a:pPr/>
              <a:t>11/23/2013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856BD4C2-A188-45D0-BC5A-17BF87F3BA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63A93DBE-1E9F-4D23-9BB7-D405AEFB2285}" type="datetime1">
              <a:rPr lang="en-US"/>
              <a:pPr/>
              <a:t>11/23/2013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3F267D7F-BF90-4902-912D-BAA2E6BCE30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fld id="{7FB20512-2EEE-4290-B8EF-E31B89295B64}" type="datetime1">
              <a:rPr lang="en-US"/>
              <a:pPr/>
              <a:t>11/23/2013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98177A5F-6BAC-4BCD-A63E-7AAFB1522CA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a:spLocks noChangeArrowheads="1"/>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5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a:solidFill>
              <a:srgbClr val="C0C0C0"/>
            </a:solidFill>
            <a:miter lim="800000"/>
            <a:headEnd/>
            <a:tailEnd/>
          </a:ln>
          <a:effectLst>
            <a:outerShdw dist="38500" dir="7500041" sx="98500" sy="100079" kx="99984" algn="tl" rotWithShape="0">
              <a:srgbClr val="000000">
                <a:alpha val="25000"/>
              </a:srgbClr>
            </a:outerShdw>
          </a:effectLst>
        </p:spPr>
        <p:txBody>
          <a:bodyPr anchor="ctr"/>
          <a:lstStyle/>
          <a:p>
            <a:endParaRPr lang="en-IN"/>
          </a:p>
        </p:txBody>
      </p:sp>
      <p:sp>
        <p:nvSpPr>
          <p:cNvPr id="6" name="Right Triangle 5"/>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Constantia" charset="0"/>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Constantia" charset="0"/>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fld id="{0FF2246A-B7AE-4C6A-ADA4-6E27A28DC252}" type="datetime1">
              <a:rPr lang="en-US"/>
              <a:pPr/>
              <a:t>11/23/2013</a:t>
            </a:fld>
            <a:endParaRPr lang="en-US"/>
          </a:p>
        </p:txBody>
      </p:sp>
      <p:sp>
        <p:nvSpPr>
          <p:cNvPr id="10" name="Footer Placeholder 5"/>
          <p:cNvSpPr>
            <a:spLocks noGrp="1"/>
          </p:cNvSpPr>
          <p:nvPr>
            <p:ph type="ftr" sz="quarter" idx="11"/>
          </p:nvPr>
        </p:nvSpPr>
        <p:spPr/>
        <p:txBody>
          <a:bodyPr/>
          <a:lstStyle>
            <a:lvl1pPr>
              <a:defRPr smtClean="0"/>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44DBF2FB-AFCD-4697-AB03-B6B332D5E59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Constantia"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Constantia" charset="0"/>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D1EAEE"/>
                </a:solidFill>
              </a:defRPr>
            </a:lvl1pPr>
          </a:lstStyle>
          <a:p>
            <a:fld id="{EF290D87-015F-4BB1-8275-1B36678984DB}" type="datetime1">
              <a:rPr lang="en-US"/>
              <a:pPr/>
              <a:t>11/23/2013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smtClean="0">
                <a:solidFill>
                  <a:srgbClr val="D1EAEE"/>
                </a:solidFill>
                <a:latin typeface="Arial" charset="0"/>
                <a:ea typeface="ＭＳ Ｐゴシック" charset="0"/>
                <a:cs typeface="ＭＳ Ｐゴシック"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D1EAEE"/>
                </a:solidFill>
              </a:defRPr>
            </a:lvl1pPr>
          </a:lstStyle>
          <a:p>
            <a:fld id="{8DF6596A-CB63-4190-838B-F009D192E2AC}" type="slidenum">
              <a:rPr lang="en-US"/>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smtClean="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smtClean="0"/>
            </a:p>
          </p:txBody>
        </p:sp>
      </p:grpSp>
    </p:spTree>
  </p:cSld>
  <p:clrMap bg1="dk1" tx1="lt1" bg2="dk2" tx2="lt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7" r:id="rId9"/>
    <p:sldLayoutId id="2147483835" r:id="rId10"/>
    <p:sldLayoutId id="2147483836" r:id="rId11"/>
  </p:sldLayoutIdLst>
  <p:txStyles>
    <p:titleStyle>
      <a:lvl1pPr algn="l" rtl="0" eaLnBrk="0" fontAlgn="base" hangingPunct="0">
        <a:spcBef>
          <a:spcPct val="0"/>
        </a:spcBef>
        <a:spcAft>
          <a:spcPct val="0"/>
        </a:spcAft>
        <a:defRPr sz="5000" kern="12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5000">
          <a:solidFill>
            <a:schemeClr val="tx2"/>
          </a:solidFill>
          <a:latin typeface="Calibri" pitchFamily="34" charset="0"/>
          <a:ea typeface="ＭＳ Ｐゴシック" charset="0"/>
          <a:cs typeface="ＭＳ Ｐゴシック" charset="0"/>
        </a:defRPr>
      </a:lvl2pPr>
      <a:lvl3pPr algn="l" rtl="0" eaLnBrk="0" fontAlgn="base" hangingPunct="0">
        <a:spcBef>
          <a:spcPct val="0"/>
        </a:spcBef>
        <a:spcAft>
          <a:spcPct val="0"/>
        </a:spcAft>
        <a:defRPr sz="5000">
          <a:solidFill>
            <a:schemeClr val="tx2"/>
          </a:solidFill>
          <a:latin typeface="Calibri" pitchFamily="34" charset="0"/>
          <a:ea typeface="ＭＳ Ｐゴシック" charset="0"/>
          <a:cs typeface="ＭＳ Ｐゴシック" charset="0"/>
        </a:defRPr>
      </a:lvl3pPr>
      <a:lvl4pPr algn="l" rtl="0" eaLnBrk="0" fontAlgn="base" hangingPunct="0">
        <a:spcBef>
          <a:spcPct val="0"/>
        </a:spcBef>
        <a:spcAft>
          <a:spcPct val="0"/>
        </a:spcAft>
        <a:defRPr sz="5000">
          <a:solidFill>
            <a:schemeClr val="tx2"/>
          </a:solidFill>
          <a:latin typeface="Calibri" pitchFamily="34" charset="0"/>
          <a:ea typeface="ＭＳ Ｐゴシック" charset="0"/>
          <a:cs typeface="ＭＳ Ｐゴシック" charset="0"/>
        </a:defRPr>
      </a:lvl4pPr>
      <a:lvl5pPr algn="l" rtl="0" eaLnBrk="0" fontAlgn="base" hangingPunct="0">
        <a:spcBef>
          <a:spcPct val="0"/>
        </a:spcBef>
        <a:spcAft>
          <a:spcPct val="0"/>
        </a:spcAft>
        <a:defRPr sz="5000">
          <a:solidFill>
            <a:schemeClr val="tx2"/>
          </a:solidFill>
          <a:latin typeface="Calibri" pitchFamily="34" charset="0"/>
          <a:ea typeface="ＭＳ Ｐゴシック" charset="0"/>
          <a:cs typeface="ＭＳ Ｐゴシック"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ＭＳ Ｐゴシック" charset="0"/>
          <a:cs typeface="ＭＳ Ｐゴシック" charset="0"/>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44782E-F4B7-4711-B878-E705AAEE49FA}" type="datetimeFigureOut">
              <a:rPr lang="en-US" smtClean="0"/>
              <a:pPr/>
              <a:t>11/23/2013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A46C4-0CE8-4C2A-8555-33A8012FC5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ncbi.nlm.nih.gov/pubmed?term=%22Uttchin%20V%22%5bAuthor%5d&amp;itool=EntrezSystem2.PEntrez.Pubmed.Pubmed_ResultsPanel.Pubmed_RVAbstract" TargetMode="External"/><Relationship Id="rId2" Type="http://schemas.openxmlformats.org/officeDocument/2006/relationships/hyperlink" Target="http://www.ncbi.nlm.nih.gov/pubmed?term=%22Panchal%20J%22%5bAuthor%5d&amp;itool=EntrezSystem2.PEntrez.Pubmed.Pubmed_ResultsPanel.Pubmed_RVAbstract"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ncbi.nlm.nih.gov/pubmed?term=%22Renier%20D%22%5bAuthor%5d&amp;itool=EntrezSystem2.PEntrez.Pubmed.Pubmed_ResultsPanel.Pubmed_RVAbstract" TargetMode="External"/><Relationship Id="rId2" Type="http://schemas.openxmlformats.org/officeDocument/2006/relationships/hyperlink" Target="http://www.ncbi.nlm.nih.gov/pubmed?term=%22Marchac%20D%22%5bAuthor%5d&amp;itool=EntrezSystem2.PEntrez.Pubmed.Pubmed_ResultsPanel.Pubmed_RVAbstract" TargetMode="External"/><Relationship Id="rId1" Type="http://schemas.openxmlformats.org/officeDocument/2006/relationships/slideLayout" Target="../slideLayouts/slideLayout2.xml"/><Relationship Id="rId4" Type="http://schemas.openxmlformats.org/officeDocument/2006/relationships/hyperlink" Target="http://www.ncbi.nlm.nih.gov/pubmed?term=%22Broumand%20S%22%5bAuthor%5d&amp;itool=EntrezSystem2.PEntrez.Pubmed.Pubmed_ResultsPanel.Pubmed_RVAbstract"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defRPr/>
            </a:pPr>
            <a:r>
              <a:rPr lang="en-US" dirty="0" smtClean="0"/>
              <a:t>CRANIOSYNOSTOSIS</a:t>
            </a:r>
            <a:endParaRPr lang="en-US" dirty="0" smtClean="0"/>
          </a:p>
        </p:txBody>
      </p:sp>
      <p:sp>
        <p:nvSpPr>
          <p:cNvPr id="14338" name="Subtitle 5"/>
          <p:cNvSpPr>
            <a:spLocks noGrp="1"/>
          </p:cNvSpPr>
          <p:nvPr>
            <p:ph type="subTitle" idx="1"/>
          </p:nvPr>
        </p:nvSpPr>
        <p:spPr>
          <a:xfrm>
            <a:off x="533400" y="5486400"/>
            <a:ext cx="7854950" cy="1371600"/>
          </a:xfrm>
        </p:spPr>
        <p:txBody>
          <a:bodyPr/>
          <a:lstStyle/>
          <a:p>
            <a:pPr marR="0"/>
            <a:endParaRPr lang="en-US" sz="2400" smtClean="0">
              <a:solidFill>
                <a:srgbClr val="FFFF00"/>
              </a:solidFill>
              <a:ea typeface="ＭＳ Ｐゴシック" pitchFamily="34" charset="-128"/>
            </a:endParaRPr>
          </a:p>
          <a:p>
            <a:pPr marR="0"/>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28674" name="Content Placeholder 2"/>
          <p:cNvSpPr>
            <a:spLocks noGrp="1"/>
          </p:cNvSpPr>
          <p:nvPr>
            <p:ph idx="1"/>
          </p:nvPr>
        </p:nvSpPr>
        <p:spPr>
          <a:xfrm>
            <a:off x="381000" y="1905000"/>
            <a:ext cx="8229600" cy="4389438"/>
          </a:xfrm>
        </p:spPr>
        <p:txBody>
          <a:bodyPr/>
          <a:lstStyle/>
          <a:p>
            <a:pPr eaLnBrk="1" hangingPunct="1"/>
            <a:r>
              <a:rPr lang="en-US" smtClean="0">
                <a:ea typeface="ＭＳ Ｐゴシック" pitchFamily="34" charset="-128"/>
              </a:rPr>
              <a:t>Animal studies </a:t>
            </a:r>
          </a:p>
          <a:p>
            <a:pPr eaLnBrk="1" hangingPunct="1"/>
            <a:endParaRPr lang="en-US" smtClean="0">
              <a:ea typeface="ＭＳ Ｐゴシック" pitchFamily="34" charset="-128"/>
            </a:endParaRPr>
          </a:p>
          <a:p>
            <a:pPr eaLnBrk="1" hangingPunct="1">
              <a:buFont typeface="Wingdings 2" pitchFamily="18" charset="2"/>
              <a:buNone/>
            </a:pPr>
            <a:r>
              <a:rPr lang="en-US" smtClean="0">
                <a:ea typeface="ＭＳ Ｐゴシック" pitchFamily="34" charset="-128"/>
              </a:rPr>
              <a:t>      The cranial vault abnormalities typical of synostosis can be produced with experimental fusion of developing cranial vault sutures.</a:t>
            </a:r>
            <a:endParaRPr lang="en-US" sz="2800" smtClean="0">
              <a:ea typeface="ＭＳ Ｐゴシック" pitchFamily="34" charset="-128"/>
            </a:endParaRPr>
          </a:p>
          <a:p>
            <a:pPr eaLnBrk="1" hangingPunct="1"/>
            <a:endParaRPr lang="en-US" sz="2200" smtClean="0">
              <a:ea typeface="ＭＳ Ｐゴシック" pitchFamily="34" charset="-128"/>
            </a:endParaRPr>
          </a:p>
          <a:p>
            <a:pPr eaLnBrk="1" hangingPunct="1"/>
            <a:endParaRPr lang="en-US" sz="2200" smtClean="0">
              <a:ea typeface="ＭＳ Ｐゴシック" pitchFamily="34" charset="-128"/>
            </a:endParaRPr>
          </a:p>
          <a:p>
            <a:pPr eaLnBrk="1" hangingPunct="1"/>
            <a:endParaRPr lang="en-US" sz="2200" smtClean="0">
              <a:ea typeface="ＭＳ Ｐゴシック" pitchFamily="34" charset="-128"/>
            </a:endParaRPr>
          </a:p>
          <a:p>
            <a:pPr eaLnBrk="1" hangingPunct="1"/>
            <a:endParaRPr lang="en-US" sz="2200" smtClean="0">
              <a:ea typeface="ＭＳ Ｐゴシック" pitchFamily="34" charset="-128"/>
            </a:endParaRPr>
          </a:p>
          <a:p>
            <a:pPr eaLnBrk="1" hangingPunct="1"/>
            <a:r>
              <a:rPr lang="en-US" sz="1800" i="1" smtClean="0">
                <a:solidFill>
                  <a:srgbClr val="FFFF00"/>
                </a:solidFill>
                <a:ea typeface="ＭＳ Ｐゴシック" pitchFamily="34" charset="-128"/>
              </a:rPr>
              <a:t>1. Persing JA, Babler WJ, Jane JA, et al. Experimental unilateral coronal synostosis in rabbits. Plast Reconstr Surg. 1986;77:369–376.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30722" name="Content Placeholder 2"/>
          <p:cNvSpPr>
            <a:spLocks noGrp="1"/>
          </p:cNvSpPr>
          <p:nvPr>
            <p:ph idx="1"/>
          </p:nvPr>
        </p:nvSpPr>
        <p:spPr/>
        <p:txBody>
          <a:bodyPr/>
          <a:lstStyle/>
          <a:p>
            <a:pPr eaLnBrk="1" hangingPunct="1"/>
            <a:r>
              <a:rPr lang="en-US" smtClean="0">
                <a:ea typeface="ＭＳ Ｐゴシック" pitchFamily="34" charset="-128"/>
              </a:rPr>
              <a:t>Marsh and Vannier –</a:t>
            </a:r>
          </a:p>
          <a:p>
            <a:pPr eaLnBrk="1" hangingPunct="1">
              <a:buFont typeface="Wingdings 2" pitchFamily="18" charset="2"/>
              <a:buNone/>
            </a:pPr>
            <a:r>
              <a:rPr lang="en-US" smtClean="0">
                <a:ea typeface="ＭＳ Ｐゴシック" pitchFamily="34" charset="-128"/>
              </a:rPr>
              <a:t>       Following cranioplasty in patients with individual         suture craniosynostosis in which surgery altered only the cranial vault structure, previously developed cranial base abnormalities were ameliorated </a:t>
            </a:r>
          </a:p>
        </p:txBody>
      </p:sp>
      <p:sp>
        <p:nvSpPr>
          <p:cNvPr id="30723" name="Rectangle 3"/>
          <p:cNvSpPr>
            <a:spLocks noChangeArrowheads="1"/>
          </p:cNvSpPr>
          <p:nvPr/>
        </p:nvSpPr>
        <p:spPr bwMode="auto">
          <a:xfrm>
            <a:off x="381000" y="5638800"/>
            <a:ext cx="7772400" cy="646113"/>
          </a:xfrm>
          <a:prstGeom prst="rect">
            <a:avLst/>
          </a:prstGeom>
          <a:noFill/>
          <a:ln w="9525">
            <a:noFill/>
            <a:miter lim="800000"/>
            <a:headEnd/>
            <a:tailEnd/>
          </a:ln>
        </p:spPr>
        <p:txBody>
          <a:bodyPr>
            <a:spAutoFit/>
          </a:bodyPr>
          <a:lstStyle/>
          <a:p>
            <a:r>
              <a:rPr lang="en-US"/>
              <a:t> </a:t>
            </a:r>
            <a:r>
              <a:rPr lang="en-US">
                <a:solidFill>
                  <a:srgbClr val="FFFF00"/>
                </a:solidFill>
              </a:rPr>
              <a:t>Marsh JL, Vannier MW. Cranial base changes following surgical treatment</a:t>
            </a:r>
          </a:p>
          <a:p>
            <a:r>
              <a:rPr lang="en-US">
                <a:solidFill>
                  <a:srgbClr val="FFFF00"/>
                </a:solidFill>
              </a:rPr>
              <a:t>of craniosynostosis. </a:t>
            </a:r>
            <a:r>
              <a:rPr lang="en-US" i="1">
                <a:solidFill>
                  <a:srgbClr val="FFFF00"/>
                </a:solidFill>
              </a:rPr>
              <a:t>Cleft Palate J. 1986;23(suppl. 1):9.</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31746" name="Content Placeholder 2"/>
          <p:cNvSpPr>
            <a:spLocks noGrp="1"/>
          </p:cNvSpPr>
          <p:nvPr>
            <p:ph idx="1"/>
          </p:nvPr>
        </p:nvSpPr>
        <p:spPr/>
        <p:txBody>
          <a:bodyPr/>
          <a:lstStyle/>
          <a:p>
            <a:pPr eaLnBrk="1" hangingPunct="1"/>
            <a:r>
              <a:rPr lang="en-US" smtClean="0">
                <a:solidFill>
                  <a:srgbClr val="FFFF00"/>
                </a:solidFill>
                <a:ea typeface="ＭＳ Ｐゴシック" pitchFamily="34" charset="-128"/>
              </a:rPr>
              <a:t>L.C Lane  </a:t>
            </a:r>
            <a:r>
              <a:rPr lang="en-US" smtClean="0">
                <a:ea typeface="ＭＳ Ｐゴシック" pitchFamily="34" charset="-128"/>
              </a:rPr>
              <a:t>First surgical procedure to release stenosed suture</a:t>
            </a:r>
          </a:p>
          <a:p>
            <a:pPr eaLnBrk="1" hangingPunct="1"/>
            <a:r>
              <a:rPr lang="en-US" smtClean="0">
                <a:solidFill>
                  <a:srgbClr val="FFFF00"/>
                </a:solidFill>
                <a:ea typeface="ＭＳ Ｐゴシック" pitchFamily="34" charset="-128"/>
              </a:rPr>
              <a:t>Lannelogue-1890</a:t>
            </a:r>
            <a:r>
              <a:rPr lang="en-US" smtClean="0">
                <a:ea typeface="ＭＳ Ｐゴシック" pitchFamily="34" charset="-128"/>
              </a:rPr>
              <a:t> performed bilateral strip craniectomies</a:t>
            </a:r>
          </a:p>
          <a:p>
            <a:pPr eaLnBrk="1" hangingPunct="1"/>
            <a:endParaRPr lang="en-US" smtClean="0">
              <a:solidFill>
                <a:srgbClr val="FFFF00"/>
              </a:solidFill>
              <a:ea typeface="ＭＳ Ｐゴシック" pitchFamily="34" charset="-128"/>
            </a:endParaRPr>
          </a:p>
          <a:p>
            <a:pPr eaLnBrk="1" hangingPunct="1"/>
            <a:r>
              <a:rPr lang="en-US" smtClean="0">
                <a:solidFill>
                  <a:srgbClr val="FFFF00"/>
                </a:solidFill>
                <a:ea typeface="ＭＳ Ｐゴシック" pitchFamily="34" charset="-128"/>
              </a:rPr>
              <a:t>Tessier </a:t>
            </a:r>
            <a:r>
              <a:rPr lang="en-US" smtClean="0">
                <a:ea typeface="ＭＳ Ｐゴシック" pitchFamily="34" charset="-128"/>
              </a:rPr>
              <a:t>- Father of modern craniofacial Surgery.</a:t>
            </a:r>
          </a:p>
          <a:p>
            <a:pPr eaLnBrk="1" hangingPunct="1"/>
            <a:endParaRPr lang="en-US" smtClean="0">
              <a:ea typeface="ＭＳ Ｐゴシック" pitchFamily="34" charset="-128"/>
            </a:endParaRPr>
          </a:p>
          <a:p>
            <a:pPr eaLnBrk="1" hangingPunct="1">
              <a:buFont typeface="Wingdings 2" pitchFamily="18" charset="2"/>
              <a:buNone/>
            </a:pPr>
            <a:r>
              <a:rPr lang="en-US" smtClean="0">
                <a:ea typeface="ＭＳ Ｐゴシック" pitchFamily="34" charset="-128"/>
              </a:rPr>
              <a:t>     First to attempt major surgical procedures on the               craniofacial skeleton.</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a:spLocks noGrp="1"/>
          </p:cNvSpPr>
          <p:nvPr>
            <p:ph idx="1"/>
          </p:nvPr>
        </p:nvSpPr>
        <p:spPr/>
        <p:txBody>
          <a:bodyPr/>
          <a:lstStyle/>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r>
              <a:rPr lang="en-US" smtClean="0">
                <a:ea typeface="ＭＳ Ｐゴシック" pitchFamily="34" charset="-128"/>
              </a:rPr>
              <a:t>One per 1,800 to 2,200 live births </a:t>
            </a:r>
          </a:p>
          <a:p>
            <a:pPr eaLnBrk="1" hangingPunct="1">
              <a:buFont typeface="Arial" pitchFamily="34" charset="0"/>
              <a:buChar char="•"/>
            </a:pPr>
            <a:r>
              <a:rPr lang="en-US" smtClean="0">
                <a:ea typeface="ＭＳ Ｐゴシック" pitchFamily="34" charset="-128"/>
              </a:rPr>
              <a:t>Males -  Sagittal  and metopic stenosis</a:t>
            </a:r>
          </a:p>
          <a:p>
            <a:pPr eaLnBrk="1" hangingPunct="1">
              <a:buFont typeface="Arial" pitchFamily="34" charset="0"/>
              <a:buChar char="•"/>
            </a:pPr>
            <a:r>
              <a:rPr lang="en-US" smtClean="0">
                <a:ea typeface="ＭＳ Ｐゴシック" pitchFamily="34" charset="-128"/>
              </a:rPr>
              <a:t>Females - Coronal </a:t>
            </a:r>
          </a:p>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r>
              <a:rPr lang="en-US" smtClean="0">
                <a:ea typeface="ＭＳ Ｐゴシック" pitchFamily="34" charset="-128"/>
              </a:rPr>
              <a:t> </a:t>
            </a:r>
            <a:r>
              <a:rPr lang="en-US" sz="1800" smtClean="0">
                <a:solidFill>
                  <a:srgbClr val="FFFF00"/>
                </a:solidFill>
                <a:ea typeface="ＭＳ Ｐゴシック" pitchFamily="34" charset="-128"/>
              </a:rPr>
              <a:t>Reefhuis J, Honein MA, Shaw GM, Romitti PA. Fertility treatments and craniosynostosis: California, Georgia, and Iowa, 1993-1997. Pediatrics 2003;111(5 pt 2):1163-6.</a:t>
            </a:r>
          </a:p>
          <a:p>
            <a:pPr eaLnBrk="1" hangingPunct="1">
              <a:buFont typeface="Arial" pitchFamily="34" charset="0"/>
              <a:buNone/>
            </a:pPr>
            <a:r>
              <a:rPr lang="en-US" smtClean="0">
                <a:ea typeface="ＭＳ Ｐゴシック" pitchFamily="34" charset="-128"/>
              </a:rPr>
              <a:t> </a:t>
            </a:r>
          </a:p>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r>
              <a:rPr lang="en-US" sz="2400" smtClean="0">
                <a:ea typeface="ＭＳ Ｐゴシック" pitchFamily="34" charset="-128"/>
              </a:rPr>
              <a:t> </a:t>
            </a:r>
            <a:endParaRPr lang="en-US" smtClean="0">
              <a:ea typeface="ＭＳ Ｐゴシック" pitchFamily="34" charset="-128"/>
            </a:endParaRPr>
          </a:p>
        </p:txBody>
      </p:sp>
      <p:sp>
        <p:nvSpPr>
          <p:cNvPr id="32770" name="Title 3"/>
          <p:cNvSpPr>
            <a:spLocks noGrp="1"/>
          </p:cNvSpPr>
          <p:nvPr>
            <p:ph type="title"/>
          </p:nvPr>
        </p:nvSpPr>
        <p:spPr/>
        <p:txBody>
          <a:bodyPr/>
          <a:lstStyle/>
          <a:p>
            <a:r>
              <a:rPr lang="en-US" sz="6000" smtClean="0">
                <a:solidFill>
                  <a:srgbClr val="FFFF00"/>
                </a:solidFill>
                <a:ea typeface="ＭＳ Ｐゴシック" pitchFamily="34" charset="-128"/>
              </a:rPr>
              <a:t>Incidence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33400"/>
            <a:ext cx="7696200" cy="819912"/>
          </a:xfrm>
        </p:spPr>
        <p:txBody>
          <a:bodyPr/>
          <a:lstStyle/>
          <a:p>
            <a:r>
              <a:rPr lang="en-US" dirty="0" smtClean="0"/>
              <a:t>Theories of </a:t>
            </a:r>
            <a:r>
              <a:rPr lang="en-US" dirty="0" err="1" smtClean="0"/>
              <a:t>Cranoisynostosis</a:t>
            </a:r>
            <a:endParaRPr lang="en-US" dirty="0"/>
          </a:p>
        </p:txBody>
      </p:sp>
      <p:sp>
        <p:nvSpPr>
          <p:cNvPr id="3" name="Content Placeholder 2"/>
          <p:cNvSpPr>
            <a:spLocks noGrp="1"/>
          </p:cNvSpPr>
          <p:nvPr>
            <p:ph idx="1"/>
          </p:nvPr>
        </p:nvSpPr>
        <p:spPr>
          <a:xfrm>
            <a:off x="457200" y="1447800"/>
            <a:ext cx="8229600" cy="4876800"/>
          </a:xfrm>
        </p:spPr>
        <p:txBody>
          <a:bodyPr>
            <a:normAutofit fontScale="92500"/>
          </a:bodyPr>
          <a:lstStyle/>
          <a:p>
            <a:r>
              <a:rPr lang="en-US" dirty="0" err="1" smtClean="0">
                <a:solidFill>
                  <a:srgbClr val="FF0000"/>
                </a:solidFill>
              </a:rPr>
              <a:t>Sommering</a:t>
            </a:r>
            <a:r>
              <a:rPr lang="en-US" dirty="0" smtClean="0">
                <a:solidFill>
                  <a:srgbClr val="FF0000"/>
                </a:solidFill>
              </a:rPr>
              <a:t>( 1839)</a:t>
            </a:r>
            <a:r>
              <a:rPr lang="en-US" dirty="0" smtClean="0"/>
              <a:t>– Noted that bone growth in skull primarily occurs at suture line and if it prematurely fused, an abnormal skull shape developed and skull growth restricted.</a:t>
            </a:r>
          </a:p>
          <a:p>
            <a:endParaRPr lang="en-US" dirty="0" smtClean="0">
              <a:solidFill>
                <a:srgbClr val="FF0000"/>
              </a:solidFill>
            </a:endParaRPr>
          </a:p>
          <a:p>
            <a:r>
              <a:rPr lang="en-US" dirty="0" smtClean="0">
                <a:solidFill>
                  <a:srgbClr val="FF0000"/>
                </a:solidFill>
              </a:rPr>
              <a:t> Virchow(1821) and </a:t>
            </a:r>
            <a:r>
              <a:rPr lang="en-US" sz="2600" dirty="0" smtClean="0">
                <a:solidFill>
                  <a:srgbClr val="FF0000"/>
                </a:solidFill>
              </a:rPr>
              <a:t>Otto(1830)</a:t>
            </a:r>
            <a:r>
              <a:rPr lang="en-US" sz="2600" dirty="0" smtClean="0"/>
              <a:t>- Similar observation  were made and they noted restriction of growth adjacent to suture and compensatory growth occurred at elsewhere in skull to accommodate growing brain .</a:t>
            </a:r>
          </a:p>
          <a:p>
            <a:endParaRPr lang="en-US" sz="2600" dirty="0" smtClean="0"/>
          </a:p>
          <a:p>
            <a:r>
              <a:rPr lang="en-US" dirty="0" smtClean="0"/>
              <a:t> </a:t>
            </a:r>
            <a:r>
              <a:rPr lang="en-US" dirty="0" smtClean="0">
                <a:solidFill>
                  <a:srgbClr val="FF0000"/>
                </a:solidFill>
              </a:rPr>
              <a:t>Jane JA</a:t>
            </a:r>
            <a:r>
              <a:rPr lang="en-US" dirty="0" smtClean="0"/>
              <a:t>: The major cause of the global cranial deformity was compensatory overgrowth at adjacent  sutures.</a:t>
            </a:r>
            <a:endParaRPr lang="en-US" sz="2600" dirty="0"/>
          </a:p>
        </p:txBody>
      </p:sp>
      <p:sp>
        <p:nvSpPr>
          <p:cNvPr id="5" name="Date Placeholder 4"/>
          <p:cNvSpPr>
            <a:spLocks noGrp="1"/>
          </p:cNvSpPr>
          <p:nvPr>
            <p:ph type="dt" sz="half" idx="10"/>
          </p:nvPr>
        </p:nvSpPr>
        <p:spPr/>
        <p:txBody>
          <a:bodyPr/>
          <a:lstStyle/>
          <a:p>
            <a:r>
              <a:rPr lang="en-US" smtClean="0"/>
              <a:t>10/10/2012 </a:t>
            </a:r>
            <a:endParaRPr lang="en-US" dirty="0"/>
          </a:p>
        </p:txBody>
      </p:sp>
      <p:sp>
        <p:nvSpPr>
          <p:cNvPr id="6" name="Footer Placeholder 5"/>
          <p:cNvSpPr>
            <a:spLocks noGrp="1"/>
          </p:cNvSpPr>
          <p:nvPr>
            <p:ph type="ftr" sz="quarter" idx="11"/>
          </p:nvPr>
        </p:nvSpPr>
        <p:spPr/>
        <p:txBody>
          <a:bodyPr/>
          <a:lstStyle/>
          <a:p>
            <a:r>
              <a:rPr lang="en-US" smtClean="0"/>
              <a:t>Craniosynostosis</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09600"/>
            <a:ext cx="7239000" cy="609600"/>
          </a:xfrm>
        </p:spPr>
        <p:txBody>
          <a:bodyPr>
            <a:normAutofit fontScale="90000"/>
          </a:bodyPr>
          <a:lstStyle/>
          <a:p>
            <a:r>
              <a:rPr lang="en-US" dirty="0" smtClean="0"/>
              <a:t>Theories of Craniosynostosis</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smtClean="0">
                <a:solidFill>
                  <a:srgbClr val="FF0000"/>
                </a:solidFill>
              </a:rPr>
              <a:t>Moss(1959) </a:t>
            </a:r>
            <a:r>
              <a:rPr lang="en-US" dirty="0" smtClean="0"/>
              <a:t>– </a:t>
            </a:r>
            <a:r>
              <a:rPr lang="en-US" sz="2500" dirty="0"/>
              <a:t>D</a:t>
            </a:r>
            <a:r>
              <a:rPr lang="en-US" sz="2500" dirty="0" smtClean="0"/>
              <a:t>escribed functional matrix theory. According to this theory cranial base abnormality was the primary pathological process and cranial vault suture abnormality was secondary  as cranial base mature embryologically before cranial vault.</a:t>
            </a:r>
          </a:p>
          <a:p>
            <a:pPr>
              <a:buNone/>
            </a:pPr>
            <a:endParaRPr lang="en-US" sz="2500" dirty="0" smtClean="0"/>
          </a:p>
          <a:p>
            <a:r>
              <a:rPr lang="en-US" sz="2600" dirty="0" err="1" smtClean="0">
                <a:solidFill>
                  <a:srgbClr val="FF0000"/>
                </a:solidFill>
              </a:rPr>
              <a:t>Persson</a:t>
            </a:r>
            <a:r>
              <a:rPr lang="en-US" sz="2600" dirty="0" smtClean="0">
                <a:solidFill>
                  <a:srgbClr val="FF0000"/>
                </a:solidFill>
              </a:rPr>
              <a:t> (1979) </a:t>
            </a:r>
            <a:r>
              <a:rPr lang="en-US" sz="2500" dirty="0" smtClean="0"/>
              <a:t>– Cranial vault suture pathology may be primary in the development of synostosis leading to cranial base and  facial deformity.</a:t>
            </a:r>
          </a:p>
          <a:p>
            <a:pPr>
              <a:buNone/>
            </a:pPr>
            <a:endParaRPr lang="en-US" sz="2600" dirty="0" smtClean="0"/>
          </a:p>
          <a:p>
            <a:r>
              <a:rPr lang="en-US" sz="2600" dirty="0" smtClean="0">
                <a:solidFill>
                  <a:srgbClr val="FF0000"/>
                </a:solidFill>
              </a:rPr>
              <a:t>Marsh and </a:t>
            </a:r>
            <a:r>
              <a:rPr lang="en-US" dirty="0" err="1" smtClean="0">
                <a:solidFill>
                  <a:srgbClr val="FF0000"/>
                </a:solidFill>
              </a:rPr>
              <a:t>Vannier</a:t>
            </a:r>
            <a:r>
              <a:rPr lang="en-US" dirty="0" smtClean="0">
                <a:solidFill>
                  <a:srgbClr val="FF0000"/>
                </a:solidFill>
              </a:rPr>
              <a:t>(1986)</a:t>
            </a:r>
            <a:r>
              <a:rPr lang="en-US" sz="2600" dirty="0" smtClean="0">
                <a:solidFill>
                  <a:srgbClr val="FF0000"/>
                </a:solidFill>
              </a:rPr>
              <a:t>– </a:t>
            </a:r>
            <a:r>
              <a:rPr lang="en-US" sz="2500" dirty="0"/>
              <a:t>F</a:t>
            </a:r>
            <a:r>
              <a:rPr lang="en-US" sz="2500" dirty="0" smtClean="0"/>
              <a:t>ollowing </a:t>
            </a:r>
            <a:r>
              <a:rPr lang="en-US" sz="2500" dirty="0" err="1" smtClean="0"/>
              <a:t>cranioplasty</a:t>
            </a:r>
            <a:r>
              <a:rPr lang="en-US" sz="2500" dirty="0" smtClean="0"/>
              <a:t> in patients with individual suture </a:t>
            </a:r>
            <a:r>
              <a:rPr lang="en-US" sz="2500" dirty="0" err="1" smtClean="0"/>
              <a:t>craniosynostosis</a:t>
            </a:r>
            <a:r>
              <a:rPr lang="en-US" sz="2500" dirty="0" smtClean="0"/>
              <a:t>, surgery altered only the cranial vault structure,  the previously developed cranial base abnormalities were not ameliorated .</a:t>
            </a:r>
          </a:p>
        </p:txBody>
      </p:sp>
      <p:sp>
        <p:nvSpPr>
          <p:cNvPr id="5" name="Date Placeholder 4"/>
          <p:cNvSpPr>
            <a:spLocks noGrp="1"/>
          </p:cNvSpPr>
          <p:nvPr>
            <p:ph type="dt" sz="half" idx="10"/>
          </p:nvPr>
        </p:nvSpPr>
        <p:spPr/>
        <p:txBody>
          <a:bodyPr/>
          <a:lstStyle/>
          <a:p>
            <a:r>
              <a:rPr lang="en-US" smtClean="0"/>
              <a:t>10/10/2012 </a:t>
            </a:r>
            <a:endParaRPr lang="en-US" dirty="0"/>
          </a:p>
        </p:txBody>
      </p:sp>
      <p:sp>
        <p:nvSpPr>
          <p:cNvPr id="6" name="Footer Placeholder 5"/>
          <p:cNvSpPr>
            <a:spLocks noGrp="1"/>
          </p:cNvSpPr>
          <p:nvPr>
            <p:ph type="ftr" sz="quarter" idx="11"/>
          </p:nvPr>
        </p:nvSpPr>
        <p:spPr/>
        <p:txBody>
          <a:bodyPr/>
          <a:lstStyle/>
          <a:p>
            <a:r>
              <a:rPr lang="en-US" smtClean="0"/>
              <a:t>Craniosynostosis</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pPr eaLnBrk="1" hangingPunct="1">
              <a:defRPr/>
            </a:pPr>
            <a:r>
              <a:rPr lang="en-US" sz="4100">
                <a:solidFill>
                  <a:srgbClr val="FFFF00"/>
                </a:solidFill>
              </a:rPr>
              <a:t>Familial</a:t>
            </a:r>
            <a:r>
              <a:rPr lang="en-US" sz="4100"/>
              <a:t> </a:t>
            </a:r>
            <a:r>
              <a:rPr lang="en-US" sz="4100">
                <a:solidFill>
                  <a:srgbClr val="FFFF00"/>
                </a:solidFill>
              </a:rPr>
              <a:t>Non syndromic</a:t>
            </a:r>
            <a:r>
              <a:rPr lang="en-US" sz="4100"/>
              <a:t> </a:t>
            </a:r>
            <a:r>
              <a:rPr lang="en-US" sz="4100">
                <a:solidFill>
                  <a:srgbClr val="FFFF00"/>
                </a:solidFill>
              </a:rPr>
              <a:t>Craniosynostosis</a:t>
            </a:r>
          </a:p>
        </p:txBody>
      </p:sp>
      <p:sp>
        <p:nvSpPr>
          <p:cNvPr id="34818" name="Content Placeholder 2"/>
          <p:cNvSpPr>
            <a:spLocks noGrp="1"/>
          </p:cNvSpPr>
          <p:nvPr>
            <p:ph idx="1"/>
          </p:nvPr>
        </p:nvSpPr>
        <p:spPr/>
        <p:txBody>
          <a:bodyPr/>
          <a:lstStyle/>
          <a:p>
            <a:pPr eaLnBrk="1" hangingPunct="1"/>
            <a:endParaRPr lang="en-US" smtClean="0">
              <a:ea typeface="ＭＳ Ｐゴシック" pitchFamily="34" charset="-128"/>
            </a:endParaRPr>
          </a:p>
          <a:p>
            <a:pPr eaLnBrk="1" hangingPunct="1"/>
            <a:r>
              <a:rPr lang="en-US" smtClean="0">
                <a:ea typeface="ＭＳ Ｐゴシック" pitchFamily="34" charset="-128"/>
              </a:rPr>
              <a:t>Affects 2 to 6 percent with sagittal synostosis </a:t>
            </a:r>
          </a:p>
          <a:p>
            <a:pPr eaLnBrk="1" hangingPunct="1"/>
            <a:endParaRPr lang="en-US" smtClean="0">
              <a:ea typeface="ＭＳ Ｐゴシック" pitchFamily="34" charset="-128"/>
            </a:endParaRPr>
          </a:p>
          <a:p>
            <a:pPr eaLnBrk="1" hangingPunct="1"/>
            <a:r>
              <a:rPr lang="en-US" smtClean="0">
                <a:ea typeface="ＭＳ Ｐゴシック" pitchFamily="34" charset="-128"/>
              </a:rPr>
              <a:t>8 to 14 percent of infants with coronal synostosis </a:t>
            </a:r>
          </a:p>
          <a:p>
            <a:pPr eaLnBrk="1" hangingPunct="1"/>
            <a:endParaRPr lang="en-US" smtClean="0">
              <a:ea typeface="ＭＳ Ｐゴシック" pitchFamily="34" charset="-128"/>
            </a:endParaRPr>
          </a:p>
          <a:p>
            <a:r>
              <a:rPr lang="en-US" smtClean="0">
                <a:ea typeface="ＭＳ Ｐゴシック" pitchFamily="34" charset="-128"/>
              </a:rPr>
              <a:t>Autosomal dominant disorder.</a:t>
            </a:r>
          </a:p>
          <a:p>
            <a:pPr>
              <a:buFont typeface="Wingdings 2" pitchFamily="18" charset="2"/>
              <a:buNone/>
            </a:pPr>
            <a:r>
              <a:rPr lang="en-US" smtClean="0">
                <a:ea typeface="ＭＳ Ｐゴシック" pitchFamily="34" charset="-128"/>
              </a:rPr>
              <a:t>   </a:t>
            </a:r>
          </a:p>
          <a:p>
            <a:pPr>
              <a:buFont typeface="Wingdings 2" pitchFamily="18" charset="2"/>
              <a:buNone/>
            </a:pPr>
            <a:r>
              <a:rPr lang="en-US" smtClean="0">
                <a:solidFill>
                  <a:srgbClr val="FFC000"/>
                </a:solidFill>
                <a:ea typeface="ＭＳ Ｐゴシック" pitchFamily="34" charset="-128"/>
              </a:rPr>
              <a:t>   </a:t>
            </a:r>
            <a:r>
              <a:rPr lang="en-US" sz="1800" i="1" smtClean="0">
                <a:solidFill>
                  <a:srgbClr val="FFC000"/>
                </a:solidFill>
                <a:ea typeface="ＭＳ Ｐゴシック" pitchFamily="34" charset="-128"/>
              </a:rPr>
              <a:t>Sun PP, Persing JA. Craniosynostosis. In: Albright</a:t>
            </a:r>
          </a:p>
          <a:p>
            <a:pPr>
              <a:buFont typeface="Wingdings 2" pitchFamily="18" charset="2"/>
              <a:buNone/>
            </a:pPr>
            <a:r>
              <a:rPr lang="en-US" sz="1800" i="1" smtClean="0">
                <a:solidFill>
                  <a:srgbClr val="FFC000"/>
                </a:solidFill>
                <a:ea typeface="ＭＳ Ｐゴシック" pitchFamily="34" charset="-128"/>
              </a:rPr>
              <a:t>         AL, Pollack IF, Adelson PD, eds. Principles and practice of pediatric neurosurgery. New York: Thieme Medical, 1999:219-42.</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smtClean="0">
                <a:solidFill>
                  <a:srgbClr val="FFFF00"/>
                </a:solidFill>
                <a:ea typeface="ＭＳ Ｐゴシック" pitchFamily="34" charset="-128"/>
              </a:rPr>
              <a:t>Syndromic</a:t>
            </a:r>
            <a:r>
              <a:rPr lang="en-US" smtClean="0">
                <a:ea typeface="ＭＳ Ｐゴシック" pitchFamily="34" charset="-128"/>
              </a:rPr>
              <a:t> </a:t>
            </a:r>
            <a:r>
              <a:rPr lang="en-US" smtClean="0">
                <a:solidFill>
                  <a:srgbClr val="FFFF00"/>
                </a:solidFill>
                <a:ea typeface="ＭＳ Ｐゴシック" pitchFamily="34" charset="-128"/>
              </a:rPr>
              <a:t>craniosynostosis</a:t>
            </a:r>
          </a:p>
        </p:txBody>
      </p:sp>
      <p:sp>
        <p:nvSpPr>
          <p:cNvPr id="35842" name="Content Placeholder 2"/>
          <p:cNvSpPr>
            <a:spLocks noGrp="1"/>
          </p:cNvSpPr>
          <p:nvPr>
            <p:ph idx="1"/>
          </p:nvPr>
        </p:nvSpPr>
        <p:spPr/>
        <p:txBody>
          <a:bodyPr/>
          <a:lstStyle/>
          <a:p>
            <a:pPr eaLnBrk="1" hangingPunct="1"/>
            <a:r>
              <a:rPr lang="en-US" smtClean="0">
                <a:ea typeface="ＭＳ Ｐゴシック" pitchFamily="34" charset="-128"/>
              </a:rPr>
              <a:t>Is less common (20 percent)</a:t>
            </a:r>
          </a:p>
          <a:p>
            <a:pPr eaLnBrk="1" hangingPunct="1"/>
            <a:r>
              <a:rPr lang="en-US" smtClean="0">
                <a:ea typeface="ＭＳ Ｐゴシック" pitchFamily="34" charset="-128"/>
              </a:rPr>
              <a:t>More than 150 syndromes with craniosynostosis have been identified. </a:t>
            </a:r>
          </a:p>
          <a:p>
            <a:pPr eaLnBrk="1" hangingPunct="1"/>
            <a:r>
              <a:rPr lang="en-US" smtClean="0">
                <a:ea typeface="ＭＳ Ｐゴシック" pitchFamily="34" charset="-128"/>
              </a:rPr>
              <a:t>Multiple sutures are involved. </a:t>
            </a:r>
          </a:p>
          <a:p>
            <a:pPr eaLnBrk="1" hangingPunct="1"/>
            <a:r>
              <a:rPr lang="en-US" smtClean="0">
                <a:ea typeface="ＭＳ Ｐゴシック" pitchFamily="34" charset="-128"/>
              </a:rPr>
              <a:t>Autosomal dominant</a:t>
            </a:r>
          </a:p>
          <a:p>
            <a:pPr eaLnBrk="1" hangingPunct="1"/>
            <a:endParaRPr lang="en-US" sz="2000" smtClean="0">
              <a:ea typeface="ＭＳ Ｐゴシック" pitchFamily="34" charset="-128"/>
            </a:endParaRPr>
          </a:p>
          <a:p>
            <a:pPr eaLnBrk="1" hangingPunct="1"/>
            <a:endParaRPr lang="en-US" sz="2000" smtClean="0">
              <a:ea typeface="ＭＳ Ｐゴシック" pitchFamily="34" charset="-128"/>
            </a:endParaRPr>
          </a:p>
          <a:p>
            <a:pPr eaLnBrk="1" hangingPunct="1"/>
            <a:endParaRPr lang="en-US" sz="2000" smtClean="0">
              <a:ea typeface="ＭＳ Ｐゴシック" pitchFamily="34" charset="-128"/>
            </a:endParaRPr>
          </a:p>
          <a:p>
            <a:pPr eaLnBrk="1" hangingPunct="1"/>
            <a:r>
              <a:rPr lang="en-US" sz="2000" i="1" smtClean="0">
                <a:solidFill>
                  <a:srgbClr val="FFC000"/>
                </a:solidFill>
                <a:ea typeface="ＭＳ Ｐゴシック" pitchFamily="34" charset="-128"/>
              </a:rPr>
              <a:t>Cohen MM Jr. Craniosynostoses: phenotypic/molecularcorrelations. Am J Med Genet 1995;56:334-9.</a:t>
            </a:r>
          </a:p>
          <a:p>
            <a:pPr eaLnBrk="1" hangingPunct="1"/>
            <a:endParaRPr lang="en-US" i="1" smtClean="0">
              <a:solidFill>
                <a:srgbClr val="FFC000"/>
              </a:solidFill>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b="1" smtClean="0">
                <a:solidFill>
                  <a:srgbClr val="FFFF00"/>
                </a:solidFill>
                <a:ea typeface="ＭＳ Ｐゴシック" pitchFamily="34" charset="-128"/>
              </a:rPr>
              <a:t>Etiology</a:t>
            </a:r>
            <a:r>
              <a:rPr lang="en-US" b="1" smtClean="0">
                <a:ea typeface="ＭＳ Ｐゴシック" pitchFamily="34" charset="-128"/>
              </a:rPr>
              <a:t> </a:t>
            </a:r>
          </a:p>
        </p:txBody>
      </p:sp>
      <p:sp>
        <p:nvSpPr>
          <p:cNvPr id="36866" name="Content Placeholder 2"/>
          <p:cNvSpPr>
            <a:spLocks noGrp="1"/>
          </p:cNvSpPr>
          <p:nvPr>
            <p:ph idx="1"/>
          </p:nvPr>
        </p:nvSpPr>
        <p:spPr/>
        <p:txBody>
          <a:bodyPr/>
          <a:lstStyle/>
          <a:p>
            <a:pPr eaLnBrk="1" hangingPunct="1"/>
            <a:r>
              <a:rPr lang="en-US" smtClean="0">
                <a:ea typeface="ＭＳ Ｐゴシック" pitchFamily="34" charset="-128"/>
              </a:rPr>
              <a:t>Unknown</a:t>
            </a:r>
          </a:p>
          <a:p>
            <a:pPr eaLnBrk="1" hangingPunct="1">
              <a:buFont typeface="Wingdings 2" pitchFamily="18" charset="2"/>
              <a:buNone/>
            </a:pPr>
            <a:endParaRPr lang="en-US" smtClean="0">
              <a:ea typeface="ＭＳ Ｐゴシック" pitchFamily="34" charset="-128"/>
            </a:endParaRPr>
          </a:p>
          <a:p>
            <a:pPr eaLnBrk="1" hangingPunct="1"/>
            <a:r>
              <a:rPr lang="en-US" smtClean="0">
                <a:ea typeface="ＭＳ Ｐゴシック" pitchFamily="34" charset="-128"/>
              </a:rPr>
              <a:t>Sporadic in most instances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0"/>
            <a:ext cx="8229600" cy="1295400"/>
          </a:xfrm>
        </p:spPr>
        <p:txBody>
          <a:bodyPr/>
          <a:lstStyle/>
          <a:p>
            <a:pPr eaLnBrk="1" hangingPunct="1"/>
            <a:r>
              <a:rPr lang="en-US" sz="4100" smtClean="0">
                <a:solidFill>
                  <a:srgbClr val="FFFF00"/>
                </a:solidFill>
                <a:ea typeface="ＭＳ Ｐゴシック" pitchFamily="34" charset="-128"/>
              </a:rPr>
              <a:t>Risk</a:t>
            </a:r>
            <a:r>
              <a:rPr lang="en-US" sz="4100" smtClean="0">
                <a:ea typeface="ＭＳ Ｐゴシック" pitchFamily="34" charset="-128"/>
              </a:rPr>
              <a:t> </a:t>
            </a:r>
            <a:r>
              <a:rPr lang="en-US" sz="4100" smtClean="0">
                <a:solidFill>
                  <a:srgbClr val="FFFF00"/>
                </a:solidFill>
                <a:ea typeface="ＭＳ Ｐゴシック" pitchFamily="34" charset="-128"/>
              </a:rPr>
              <a:t>factors</a:t>
            </a:r>
            <a:r>
              <a:rPr lang="en-US" sz="4100" smtClean="0">
                <a:ea typeface="ＭＳ Ｐゴシック" pitchFamily="34" charset="-128"/>
              </a:rPr>
              <a:t/>
            </a:r>
            <a:br>
              <a:rPr lang="en-US" sz="4100" smtClean="0">
                <a:ea typeface="ＭＳ Ｐゴシック" pitchFamily="34" charset="-128"/>
              </a:rPr>
            </a:br>
            <a:r>
              <a:rPr lang="en-US" sz="4100" smtClean="0">
                <a:ea typeface="ＭＳ Ｐゴシック" pitchFamily="34" charset="-128"/>
              </a:rPr>
              <a:t> </a:t>
            </a:r>
          </a:p>
        </p:txBody>
      </p:sp>
      <p:sp>
        <p:nvSpPr>
          <p:cNvPr id="37890" name="Content Placeholder 2"/>
          <p:cNvSpPr>
            <a:spLocks noGrp="1"/>
          </p:cNvSpPr>
          <p:nvPr>
            <p:ph idx="1"/>
          </p:nvPr>
        </p:nvSpPr>
        <p:spPr>
          <a:xfrm>
            <a:off x="457200" y="838200"/>
            <a:ext cx="8229600" cy="5791200"/>
          </a:xfrm>
        </p:spPr>
        <p:txBody>
          <a:bodyPr/>
          <a:lstStyle/>
          <a:p>
            <a:pPr eaLnBrk="1" hangingPunct="1">
              <a:lnSpc>
                <a:spcPct val="80000"/>
              </a:lnSpc>
              <a:buFont typeface="Arial" pitchFamily="34" charset="0"/>
              <a:buChar char="•"/>
            </a:pPr>
            <a:r>
              <a:rPr lang="en-US" smtClean="0">
                <a:ea typeface="ＭＳ Ｐゴシック" pitchFamily="34" charset="-128"/>
              </a:rPr>
              <a:t>White maternal race</a:t>
            </a:r>
          </a:p>
          <a:p>
            <a:pPr eaLnBrk="1" hangingPunct="1">
              <a:lnSpc>
                <a:spcPct val="80000"/>
              </a:lnSpc>
              <a:buFont typeface="Arial" pitchFamily="34" charset="0"/>
              <a:buChar char="•"/>
            </a:pPr>
            <a:r>
              <a:rPr lang="en-US" smtClean="0">
                <a:ea typeface="ＭＳ Ｐゴシック" pitchFamily="34" charset="-128"/>
              </a:rPr>
              <a:t>Advanced maternal age </a:t>
            </a:r>
          </a:p>
          <a:p>
            <a:pPr eaLnBrk="1" hangingPunct="1">
              <a:lnSpc>
                <a:spcPct val="80000"/>
              </a:lnSpc>
              <a:buFont typeface="Arial" pitchFamily="34" charset="0"/>
              <a:buChar char="•"/>
            </a:pPr>
            <a:r>
              <a:rPr lang="en-US" smtClean="0">
                <a:ea typeface="ＭＳ Ｐゴシック" pitchFamily="34" charset="-128"/>
              </a:rPr>
              <a:t>Male infant sex </a:t>
            </a:r>
          </a:p>
          <a:p>
            <a:pPr eaLnBrk="1" hangingPunct="1">
              <a:lnSpc>
                <a:spcPct val="80000"/>
              </a:lnSpc>
              <a:buFont typeface="Arial" pitchFamily="34" charset="0"/>
              <a:buChar char="•"/>
            </a:pPr>
            <a:r>
              <a:rPr lang="en-US" smtClean="0">
                <a:ea typeface="ＭＳ Ｐゴシック" pitchFamily="34" charset="-128"/>
              </a:rPr>
              <a:t>Maternal smoking</a:t>
            </a:r>
          </a:p>
          <a:p>
            <a:pPr eaLnBrk="1" hangingPunct="1">
              <a:lnSpc>
                <a:spcPct val="80000"/>
              </a:lnSpc>
              <a:buFont typeface="Arial" pitchFamily="34" charset="0"/>
              <a:buChar char="•"/>
            </a:pPr>
            <a:r>
              <a:rPr lang="en-US" smtClean="0">
                <a:ea typeface="ＭＳ Ｐゴシック" pitchFamily="34" charset="-128"/>
              </a:rPr>
              <a:t>Residence at high altitude</a:t>
            </a:r>
          </a:p>
          <a:p>
            <a:pPr eaLnBrk="1" hangingPunct="1">
              <a:lnSpc>
                <a:spcPct val="80000"/>
              </a:lnSpc>
              <a:buFont typeface="Arial" pitchFamily="34" charset="0"/>
              <a:buChar char="•"/>
            </a:pPr>
            <a:r>
              <a:rPr lang="en-US" smtClean="0">
                <a:ea typeface="ＭＳ Ｐゴシック" pitchFamily="34" charset="-128"/>
              </a:rPr>
              <a:t>Nitrosatable drugs (e.g. nitrofurantoin,</a:t>
            </a:r>
          </a:p>
          <a:p>
            <a:pPr eaLnBrk="1" hangingPunct="1">
              <a:lnSpc>
                <a:spcPct val="80000"/>
              </a:lnSpc>
              <a:buFont typeface="Wingdings 2" pitchFamily="18" charset="2"/>
              <a:buNone/>
            </a:pPr>
            <a:r>
              <a:rPr lang="en-US" smtClean="0">
                <a:ea typeface="ＭＳ Ｐゴシック" pitchFamily="34" charset="-128"/>
              </a:rPr>
              <a:t>        chlordiazepoxide, chlorpheniramine), </a:t>
            </a:r>
          </a:p>
          <a:p>
            <a:pPr eaLnBrk="1" hangingPunct="1">
              <a:lnSpc>
                <a:spcPct val="80000"/>
              </a:lnSpc>
              <a:buFont typeface="Arial" pitchFamily="34" charset="0"/>
              <a:buChar char="•"/>
            </a:pPr>
            <a:r>
              <a:rPr lang="en-US" smtClean="0">
                <a:ea typeface="ＭＳ Ｐゴシック" pitchFamily="34" charset="-128"/>
              </a:rPr>
              <a:t>Certain paternal occupations (e.g. agriculture</a:t>
            </a:r>
          </a:p>
          <a:p>
            <a:pPr eaLnBrk="1" hangingPunct="1">
              <a:lnSpc>
                <a:spcPct val="80000"/>
              </a:lnSpc>
              <a:buFont typeface="Wingdings 2" pitchFamily="18" charset="2"/>
              <a:buNone/>
            </a:pPr>
            <a:r>
              <a:rPr lang="en-US" smtClean="0">
                <a:ea typeface="ＭＳ Ｐゴシック" pitchFamily="34" charset="-128"/>
              </a:rPr>
              <a:t>    and forestry, mechanics, repairmen)</a:t>
            </a:r>
          </a:p>
          <a:p>
            <a:pPr eaLnBrk="1" hangingPunct="1">
              <a:lnSpc>
                <a:spcPct val="80000"/>
              </a:lnSpc>
              <a:buFont typeface="Arial" pitchFamily="34" charset="0"/>
              <a:buChar char="•"/>
            </a:pPr>
            <a:r>
              <a:rPr lang="en-US" smtClean="0">
                <a:ea typeface="ＭＳ Ｐゴシック" pitchFamily="34" charset="-128"/>
              </a:rPr>
              <a:t>Fertility treatments.</a:t>
            </a:r>
          </a:p>
          <a:p>
            <a:pPr eaLnBrk="1" hangingPunct="1">
              <a:lnSpc>
                <a:spcPct val="80000"/>
              </a:lnSpc>
              <a:buFont typeface="Arial" pitchFamily="34" charset="0"/>
              <a:buChar char="•"/>
            </a:pPr>
            <a:endParaRPr lang="en-US" sz="2200" smtClean="0">
              <a:ea typeface="ＭＳ Ｐゴシック" pitchFamily="34" charset="-128"/>
            </a:endParaRPr>
          </a:p>
          <a:p>
            <a:pPr eaLnBrk="1" hangingPunct="1">
              <a:lnSpc>
                <a:spcPct val="80000"/>
              </a:lnSpc>
              <a:buFont typeface="Wingdings 2" pitchFamily="18" charset="2"/>
              <a:buNone/>
            </a:pPr>
            <a:r>
              <a:rPr lang="en-US" sz="1900" smtClean="0">
                <a:solidFill>
                  <a:srgbClr val="FFC000"/>
                </a:solidFill>
                <a:ea typeface="ＭＳ Ｐゴシック" pitchFamily="34" charset="-128"/>
              </a:rPr>
              <a:t>Alderman BW</a:t>
            </a:r>
            <a:r>
              <a:rPr lang="fr-FR" sz="1900" smtClean="0">
                <a:solidFill>
                  <a:srgbClr val="FFC000"/>
                </a:solidFill>
                <a:ea typeface="ＭＳ Ｐゴシック" pitchFamily="34" charset="-128"/>
              </a:rPr>
              <a:t> et al. An epidemiologic</a:t>
            </a:r>
            <a:r>
              <a:rPr lang="en-US" sz="1900" smtClean="0">
                <a:solidFill>
                  <a:srgbClr val="FFC000"/>
                </a:solidFill>
                <a:ea typeface="ＭＳ Ｐゴシック" pitchFamily="34" charset="-128"/>
              </a:rPr>
              <a:t>  study of craniosynostosis: risk indicators for the occurrence of craniosynostosis in Colorado. </a:t>
            </a:r>
          </a:p>
          <a:p>
            <a:pPr eaLnBrk="1" hangingPunct="1">
              <a:lnSpc>
                <a:spcPct val="80000"/>
              </a:lnSpc>
              <a:buFont typeface="Wingdings 2" pitchFamily="18" charset="2"/>
              <a:buNone/>
            </a:pPr>
            <a:r>
              <a:rPr lang="en-US" sz="1900" smtClean="0">
                <a:solidFill>
                  <a:srgbClr val="FFC000"/>
                </a:solidFill>
                <a:ea typeface="ＭＳ Ｐゴシック" pitchFamily="34" charset="-128"/>
              </a:rPr>
              <a:t>       Am JEpidemiol 1988;128:431-8.</a:t>
            </a:r>
          </a:p>
          <a:p>
            <a:pPr eaLnBrk="1" hangingPunct="1">
              <a:lnSpc>
                <a:spcPct val="80000"/>
              </a:lnSpc>
              <a:buFont typeface="Arial" pitchFamily="34" charset="0"/>
              <a:buChar char="•"/>
            </a:pPr>
            <a:endParaRPr lang="en-US" sz="1900" smtClean="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16386" name="Content Placeholder 2"/>
          <p:cNvSpPr>
            <a:spLocks noGrp="1"/>
          </p:cNvSpPr>
          <p:nvPr>
            <p:ph idx="1"/>
          </p:nvPr>
        </p:nvSpPr>
        <p:spPr/>
        <p:txBody>
          <a:bodyPr/>
          <a:lstStyle/>
          <a:p>
            <a:pPr eaLnBrk="1" hangingPunct="1"/>
            <a:r>
              <a:rPr lang="en-US" smtClean="0">
                <a:ea typeface="ＭＳ Ｐゴシック" pitchFamily="34" charset="-128"/>
              </a:rPr>
              <a:t> Pathological condition that results from premature fusion of one or more sutures in the cranial vault;</a:t>
            </a:r>
          </a:p>
          <a:p>
            <a:pPr eaLnBrk="1" hangingPunct="1"/>
            <a:endParaRPr lang="en-US" smtClean="0">
              <a:ea typeface="ＭＳ Ｐゴシック" pitchFamily="34" charset="-128"/>
            </a:endParaRPr>
          </a:p>
          <a:p>
            <a:pPr eaLnBrk="1" hangingPunct="1"/>
            <a:r>
              <a:rPr lang="en-US" smtClean="0">
                <a:ea typeface="ＭＳ Ｐゴシック" pitchFamily="34" charset="-128"/>
              </a:rPr>
              <a:t>Associated with a deformity of the vault and cranial base.</a:t>
            </a:r>
          </a:p>
          <a:p>
            <a:pPr eaLnBrk="1" hangingPunct="1"/>
            <a:endParaRPr lang="en-US" smtClean="0">
              <a:ea typeface="ＭＳ Ｐゴシック" pitchFamily="34" charset="-128"/>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US" b="1" smtClean="0">
                <a:solidFill>
                  <a:srgbClr val="FFFF00"/>
                </a:solidFill>
                <a:ea typeface="ＭＳ Ｐゴシック" pitchFamily="34" charset="-128"/>
              </a:rPr>
              <a:t>Pathophysiology</a:t>
            </a:r>
          </a:p>
        </p:txBody>
      </p:sp>
      <p:sp>
        <p:nvSpPr>
          <p:cNvPr id="38914" name="Content Placeholder 2"/>
          <p:cNvSpPr>
            <a:spLocks noGrp="1"/>
          </p:cNvSpPr>
          <p:nvPr>
            <p:ph idx="1"/>
          </p:nvPr>
        </p:nvSpPr>
        <p:spPr/>
        <p:txBody>
          <a:bodyPr/>
          <a:lstStyle/>
          <a:p>
            <a:pPr eaLnBrk="1" hangingPunct="1"/>
            <a:r>
              <a:rPr lang="en-US" smtClean="0">
                <a:ea typeface="ＭＳ Ｐゴシック" pitchFamily="34" charset="-128"/>
              </a:rPr>
              <a:t>Cranial sutures - fibrous joints</a:t>
            </a:r>
          </a:p>
          <a:p>
            <a:pPr eaLnBrk="1" hangingPunct="1"/>
            <a:r>
              <a:rPr lang="en-US" smtClean="0">
                <a:ea typeface="ＭＳ Ｐゴシック" pitchFamily="34" charset="-128"/>
              </a:rPr>
              <a:t>Abnormal osteoblastic activity –</a:t>
            </a:r>
          </a:p>
          <a:p>
            <a:pPr eaLnBrk="1" hangingPunct="1">
              <a:buFont typeface="Wingdings 2" pitchFamily="18" charset="2"/>
              <a:buNone/>
            </a:pPr>
            <a:r>
              <a:rPr lang="en-US" smtClean="0">
                <a:ea typeface="ＭＳ Ｐゴシック" pitchFamily="34" charset="-128"/>
              </a:rPr>
              <a:t>    observed in cultures of synostotic bone </a:t>
            </a:r>
          </a:p>
          <a:p>
            <a:pPr eaLnBrk="1" hangingPunct="1"/>
            <a:r>
              <a:rPr lang="en-US" smtClean="0">
                <a:ea typeface="ＭＳ Ｐゴシック" pitchFamily="34" charset="-128"/>
              </a:rPr>
              <a:t>Decreased growth rate </a:t>
            </a:r>
          </a:p>
          <a:p>
            <a:pPr eaLnBrk="1" hangingPunct="1"/>
            <a:r>
              <a:rPr lang="en-US" smtClean="0">
                <a:ea typeface="ＭＳ Ｐゴシック" pitchFamily="34" charset="-128"/>
              </a:rPr>
              <a:t>Decreased alkaline phosphatase production </a:t>
            </a:r>
          </a:p>
          <a:p>
            <a:pPr eaLnBrk="1" hangingPunct="1"/>
            <a:r>
              <a:rPr lang="en-US" smtClean="0">
                <a:ea typeface="ＭＳ Ｐゴシック" pitchFamily="34" charset="-128"/>
              </a:rPr>
              <a:t> Increased levels of osteocalcin</a:t>
            </a:r>
          </a:p>
          <a:p>
            <a:pPr eaLnBrk="1" hangingPunct="1">
              <a:buFont typeface="Wingdings 2" pitchFamily="18" charset="2"/>
              <a:buNone/>
            </a:pPr>
            <a:r>
              <a:rPr lang="en-US" smtClean="0">
                <a:ea typeface="ＭＳ Ｐゴシック" pitchFamily="34" charset="-128"/>
              </a:rPr>
              <a:t>                    platelet-derived growth factor </a:t>
            </a:r>
          </a:p>
          <a:p>
            <a:pPr eaLnBrk="1" hangingPunct="1">
              <a:buFont typeface="Wingdings 2" pitchFamily="18" charset="2"/>
              <a:buNone/>
            </a:pPr>
            <a:r>
              <a:rPr lang="en-US" smtClean="0">
                <a:ea typeface="ＭＳ Ｐゴシック" pitchFamily="34" charset="-128"/>
              </a:rPr>
              <a:t>                   epidermal growth factor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39938" name="Content Placeholder 2"/>
          <p:cNvSpPr>
            <a:spLocks noGrp="1"/>
          </p:cNvSpPr>
          <p:nvPr>
            <p:ph idx="1"/>
          </p:nvPr>
        </p:nvSpPr>
        <p:spPr>
          <a:xfrm>
            <a:off x="457200" y="1143000"/>
            <a:ext cx="8229600" cy="5181600"/>
          </a:xfrm>
        </p:spPr>
        <p:txBody>
          <a:bodyPr/>
          <a:lstStyle/>
          <a:p>
            <a:pPr eaLnBrk="1" hangingPunct="1">
              <a:buFont typeface="Arial" pitchFamily="34" charset="0"/>
              <a:buChar char="•"/>
            </a:pPr>
            <a:r>
              <a:rPr lang="en-US" smtClean="0">
                <a:ea typeface="ＭＳ Ｐゴシック" pitchFamily="34" charset="-128"/>
              </a:rPr>
              <a:t>Fibroblast growth factor and fibroblast growth factor receptor (FGFR) regulate fetal osteogenic growth </a:t>
            </a:r>
          </a:p>
          <a:p>
            <a:pPr eaLnBrk="1" hangingPunct="1">
              <a:buFont typeface="Arial" pitchFamily="34" charset="0"/>
              <a:buChar char="•"/>
            </a:pPr>
            <a:endParaRPr lang="en-US" smtClean="0">
              <a:ea typeface="ＭＳ Ｐゴシック" pitchFamily="34" charset="-128"/>
            </a:endParaRPr>
          </a:p>
          <a:p>
            <a:pPr eaLnBrk="1" hangingPunct="1"/>
            <a:r>
              <a:rPr lang="en-US" smtClean="0">
                <a:ea typeface="ＭＳ Ｐゴシック" pitchFamily="34" charset="-128"/>
              </a:rPr>
              <a:t>Expressed in cranial sutures in early fetal life. </a:t>
            </a:r>
          </a:p>
          <a:p>
            <a:pPr eaLnBrk="1" hangingPunct="1">
              <a:buFont typeface="Arial" pitchFamily="34" charset="0"/>
              <a:buNone/>
            </a:pPr>
            <a:r>
              <a:rPr lang="en-US" smtClean="0">
                <a:ea typeface="ＭＳ Ｐゴシック" pitchFamily="34" charset="-128"/>
              </a:rPr>
              <a:t>       </a:t>
            </a:r>
          </a:p>
          <a:p>
            <a:pPr eaLnBrk="1" hangingPunct="1">
              <a:buFont typeface="Wingdings 2" pitchFamily="18" charset="2"/>
              <a:buNone/>
            </a:pPr>
            <a:r>
              <a:rPr lang="en-US" smtClean="0">
                <a:ea typeface="ＭＳ Ｐゴシック" pitchFamily="34" charset="-128"/>
              </a:rPr>
              <a:t>    Mutations in the gene coding for</a:t>
            </a:r>
          </a:p>
          <a:p>
            <a:pPr eaLnBrk="1" hangingPunct="1">
              <a:buFont typeface="Arial" pitchFamily="34" charset="0"/>
              <a:buChar char="•"/>
            </a:pPr>
            <a:r>
              <a:rPr lang="en-US" smtClean="0">
                <a:solidFill>
                  <a:srgbClr val="FFFF00"/>
                </a:solidFill>
                <a:ea typeface="ＭＳ Ｐゴシック" pitchFamily="34" charset="-128"/>
              </a:rPr>
              <a:t> FGFR1 </a:t>
            </a:r>
            <a:r>
              <a:rPr lang="en-US" smtClean="0">
                <a:latin typeface="Calibri" pitchFamily="34" charset="0"/>
                <a:ea typeface="ＭＳ Ｐゴシック" pitchFamily="34" charset="-128"/>
              </a:rPr>
              <a:t>→</a:t>
            </a:r>
            <a:r>
              <a:rPr lang="en-US" smtClean="0">
                <a:ea typeface="ＭＳ Ｐゴシック" pitchFamily="34" charset="-128"/>
              </a:rPr>
              <a:t> Pfeiffer</a:t>
            </a:r>
            <a:r>
              <a:rPr lang="ja-JP" altLang="en-US" smtClean="0">
                <a:ea typeface="ＭＳ Ｐゴシック" pitchFamily="34" charset="-128"/>
              </a:rPr>
              <a:t>’</a:t>
            </a:r>
            <a:r>
              <a:rPr lang="en-US" altLang="ja-JP" smtClean="0">
                <a:ea typeface="ＭＳ Ｐゴシック" pitchFamily="34" charset="-128"/>
              </a:rPr>
              <a:t>s disease. </a:t>
            </a:r>
          </a:p>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r>
              <a:rPr lang="en-US" smtClean="0">
                <a:ea typeface="ＭＳ Ｐゴシック" pitchFamily="34" charset="-128"/>
              </a:rPr>
              <a:t>  </a:t>
            </a:r>
            <a:r>
              <a:rPr lang="en-US" smtClean="0">
                <a:solidFill>
                  <a:srgbClr val="FFFF00"/>
                </a:solidFill>
                <a:ea typeface="ＭＳ Ｐゴシック" pitchFamily="34" charset="-128"/>
              </a:rPr>
              <a:t>FGFR2 </a:t>
            </a:r>
            <a:r>
              <a:rPr lang="en-US" smtClean="0">
                <a:latin typeface="Calibri" pitchFamily="34" charset="0"/>
                <a:ea typeface="ＭＳ Ｐゴシック" pitchFamily="34" charset="-128"/>
              </a:rPr>
              <a:t>→ </a:t>
            </a:r>
            <a:r>
              <a:rPr lang="en-US" smtClean="0">
                <a:ea typeface="ＭＳ Ｐゴシック" pitchFamily="34" charset="-128"/>
              </a:rPr>
              <a:t>Apert</a:t>
            </a:r>
            <a:r>
              <a:rPr lang="ja-JP" altLang="en-US" smtClean="0">
                <a:ea typeface="ＭＳ Ｐゴシック" pitchFamily="34" charset="-128"/>
              </a:rPr>
              <a:t>’</a:t>
            </a:r>
            <a:r>
              <a:rPr lang="en-US" altLang="ja-JP" smtClean="0">
                <a:ea typeface="ＭＳ Ｐゴシック" pitchFamily="34" charset="-128"/>
              </a:rPr>
              <a:t>s syndrome and Crouzon</a:t>
            </a:r>
            <a:r>
              <a:rPr lang="ja-JP" altLang="en-US" smtClean="0">
                <a:ea typeface="ＭＳ Ｐゴシック" pitchFamily="34" charset="-128"/>
              </a:rPr>
              <a:t>’</a:t>
            </a:r>
            <a:r>
              <a:rPr lang="en-US" altLang="ja-JP" smtClean="0">
                <a:ea typeface="ＭＳ Ｐゴシック" pitchFamily="34" charset="-128"/>
              </a:rPr>
              <a:t>s disease.</a:t>
            </a:r>
          </a:p>
          <a:p>
            <a:pPr eaLnBrk="1" hangingPunct="1">
              <a:buFont typeface="Arial" pitchFamily="34" charset="0"/>
              <a:buChar char="•"/>
            </a:pPr>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5" name="TextBox 4"/>
          <p:cNvSpPr txBox="1"/>
          <p:nvPr/>
        </p:nvSpPr>
        <p:spPr>
          <a:xfrm>
            <a:off x="533400" y="152400"/>
            <a:ext cx="8610600" cy="7048083"/>
          </a:xfrm>
          <a:prstGeom prst="rect">
            <a:avLst/>
          </a:prstGeom>
          <a:noFill/>
        </p:spPr>
        <p:txBody>
          <a:bodyPr wrap="square" rtlCol="0">
            <a:spAutoFit/>
          </a:bodyPr>
          <a:lstStyle/>
          <a:p>
            <a:r>
              <a:rPr lang="en-IN" dirty="0" smtClean="0"/>
              <a:t>TABLE 2 </a:t>
            </a:r>
            <a:br>
              <a:rPr lang="en-IN" dirty="0" smtClean="0"/>
            </a:br>
            <a:r>
              <a:rPr lang="en-IN" b="1" dirty="0" smtClean="0"/>
              <a:t>Classification of </a:t>
            </a:r>
            <a:r>
              <a:rPr lang="en-IN" b="1" dirty="0" err="1" smtClean="0"/>
              <a:t>Craniosynostosis</a:t>
            </a:r>
            <a:r>
              <a:rPr lang="en-IN" b="1" dirty="0" smtClean="0"/>
              <a:t> </a:t>
            </a:r>
          </a:p>
          <a:p>
            <a:r>
              <a:rPr lang="en-IN" b="1" dirty="0" smtClean="0"/>
              <a:t>-----------------------------------------------------------------------------------------------------------------------</a:t>
            </a:r>
            <a:br>
              <a:rPr lang="en-IN" b="1" dirty="0" smtClean="0"/>
            </a:br>
            <a:r>
              <a:rPr lang="en-IN" b="1" dirty="0" smtClean="0"/>
              <a:t>Primary</a:t>
            </a:r>
            <a:r>
              <a:rPr lang="en-IN" dirty="0" smtClean="0"/>
              <a:t> </a:t>
            </a:r>
            <a:br>
              <a:rPr lang="en-IN" dirty="0" smtClean="0"/>
            </a:br>
            <a:r>
              <a:rPr lang="en-IN" dirty="0" smtClean="0"/>
              <a:t>Simple </a:t>
            </a:r>
            <a:br>
              <a:rPr lang="en-IN" dirty="0" smtClean="0"/>
            </a:br>
            <a:r>
              <a:rPr lang="en-IN" dirty="0" smtClean="0"/>
              <a:t>	</a:t>
            </a:r>
            <a:r>
              <a:rPr lang="en-IN" dirty="0" err="1" smtClean="0"/>
              <a:t>Nonsyndromic</a:t>
            </a:r>
            <a:r>
              <a:rPr lang="en-IN" dirty="0" smtClean="0"/>
              <a:t>: sagittal, coronal, </a:t>
            </a:r>
            <a:r>
              <a:rPr lang="en-IN" dirty="0" err="1" smtClean="0"/>
              <a:t>metopic</a:t>
            </a:r>
            <a:r>
              <a:rPr lang="en-IN" dirty="0" smtClean="0"/>
              <a:t>, </a:t>
            </a:r>
            <a:r>
              <a:rPr lang="en-IN" dirty="0" err="1" smtClean="0"/>
              <a:t>lambdoid</a:t>
            </a:r>
            <a:r>
              <a:rPr lang="en-IN" dirty="0" smtClean="0"/>
              <a:t> </a:t>
            </a:r>
          </a:p>
          <a:p>
            <a:r>
              <a:rPr lang="en-IN" dirty="0" smtClean="0"/>
              <a:t>Compound </a:t>
            </a:r>
            <a:br>
              <a:rPr lang="en-IN" dirty="0" smtClean="0"/>
            </a:br>
            <a:r>
              <a:rPr lang="en-IN" dirty="0" smtClean="0"/>
              <a:t>	</a:t>
            </a:r>
            <a:r>
              <a:rPr lang="en-IN" dirty="0" err="1" smtClean="0"/>
              <a:t>Nonsyndromic</a:t>
            </a:r>
            <a:r>
              <a:rPr lang="en-IN" dirty="0" smtClean="0"/>
              <a:t>: </a:t>
            </a:r>
            <a:r>
              <a:rPr lang="en-IN" dirty="0" err="1" smtClean="0"/>
              <a:t>bicoronal</a:t>
            </a:r>
            <a:r>
              <a:rPr lang="en-IN" dirty="0" smtClean="0"/>
              <a:t> </a:t>
            </a:r>
            <a:br>
              <a:rPr lang="en-IN" dirty="0" smtClean="0"/>
            </a:br>
            <a:r>
              <a:rPr lang="en-IN" dirty="0" smtClean="0"/>
              <a:t>	Syndromic: Crouzons disease, </a:t>
            </a:r>
            <a:r>
              <a:rPr lang="en-IN" dirty="0" err="1" smtClean="0"/>
              <a:t>Apert’s</a:t>
            </a:r>
            <a:r>
              <a:rPr lang="en-IN" dirty="0" smtClean="0"/>
              <a:t> syndrome, Pfeiffer’s disease,  </a:t>
            </a:r>
          </a:p>
          <a:p>
            <a:r>
              <a:rPr lang="en-IN" dirty="0" smtClean="0"/>
              <a:t>               Saethre-Chot.zen syndrome </a:t>
            </a:r>
            <a:br>
              <a:rPr lang="en-IN" dirty="0" smtClean="0"/>
            </a:br>
            <a:r>
              <a:rPr lang="en-IN" b="1" dirty="0" smtClean="0"/>
              <a:t>Secondary</a:t>
            </a:r>
            <a:r>
              <a:rPr lang="en-IN" dirty="0" smtClean="0"/>
              <a:t> </a:t>
            </a:r>
            <a:br>
              <a:rPr lang="en-IN" dirty="0" smtClean="0"/>
            </a:br>
            <a:r>
              <a:rPr lang="en-IN" dirty="0" smtClean="0"/>
              <a:t>Metabolic disorders (e.g., hyperthyroidism) </a:t>
            </a:r>
            <a:br>
              <a:rPr lang="en-IN" dirty="0" smtClean="0"/>
            </a:br>
            <a:r>
              <a:rPr lang="en-IN" dirty="0" smtClean="0"/>
              <a:t>Malformations (e.g., </a:t>
            </a:r>
            <a:r>
              <a:rPr lang="en-IN" dirty="0" err="1" smtClean="0"/>
              <a:t>holoprosencephaly</a:t>
            </a:r>
            <a:r>
              <a:rPr lang="en-IN" dirty="0" smtClean="0"/>
              <a:t>, </a:t>
            </a:r>
            <a:r>
              <a:rPr lang="en-IN" dirty="0" err="1" smtClean="0"/>
              <a:t>microc</a:t>
            </a:r>
            <a:r>
              <a:rPr lang="en-IN" dirty="0" smtClean="0"/>
              <a:t> </a:t>
            </a:r>
            <a:r>
              <a:rPr lang="en-IN" dirty="0" err="1" smtClean="0"/>
              <a:t>ephaly</a:t>
            </a:r>
            <a:r>
              <a:rPr lang="en-IN" dirty="0" smtClean="0"/>
              <a:t>, shunted hydrocephalus, </a:t>
            </a:r>
            <a:br>
              <a:rPr lang="en-IN" dirty="0" smtClean="0"/>
            </a:br>
            <a:r>
              <a:rPr lang="en-IN" dirty="0" err="1" smtClean="0"/>
              <a:t>encephalocele</a:t>
            </a:r>
            <a:r>
              <a:rPr lang="en-IN" dirty="0" smtClean="0"/>
              <a:t>) </a:t>
            </a:r>
            <a:br>
              <a:rPr lang="en-IN" dirty="0" smtClean="0"/>
            </a:br>
            <a:r>
              <a:rPr lang="en-IN" dirty="0" smtClean="0"/>
              <a:t>Exposure of </a:t>
            </a:r>
            <a:r>
              <a:rPr lang="en-IN" dirty="0" err="1" smtClean="0"/>
              <a:t>fetus</a:t>
            </a:r>
            <a:r>
              <a:rPr lang="en-IN" dirty="0" smtClean="0"/>
              <a:t> (e.g.. </a:t>
            </a:r>
            <a:r>
              <a:rPr lang="en-IN" dirty="0" err="1" smtClean="0"/>
              <a:t>valproic</a:t>
            </a:r>
            <a:r>
              <a:rPr lang="en-IN" dirty="0" smtClean="0"/>
              <a:t> acid, phenytoin) </a:t>
            </a:r>
          </a:p>
          <a:p>
            <a:r>
              <a:rPr lang="en-IN" dirty="0" err="1" smtClean="0"/>
              <a:t>Mucopolysaccharidosis</a:t>
            </a:r>
            <a:r>
              <a:rPr lang="en-IN" dirty="0" smtClean="0"/>
              <a:t> (e.g.. Hurler’s syndrome, </a:t>
            </a:r>
            <a:r>
              <a:rPr lang="en-IN" dirty="0" err="1" smtClean="0"/>
              <a:t>Morquios</a:t>
            </a:r>
            <a:r>
              <a:rPr lang="en-IN" dirty="0" smtClean="0"/>
              <a:t> syndrome) </a:t>
            </a:r>
          </a:p>
          <a:p>
            <a:r>
              <a:rPr lang="en-IN" b="1" dirty="0" smtClean="0"/>
              <a:t>-----------------------------------------------------------------------------------------------------------------------</a:t>
            </a:r>
            <a:r>
              <a:rPr lang="en-IN" dirty="0" smtClean="0"/>
              <a:t/>
            </a:r>
            <a:br>
              <a:rPr lang="en-IN" dirty="0" smtClean="0"/>
            </a:br>
            <a:r>
              <a:rPr lang="en-IN" sz="1400" i="1" dirty="0" smtClean="0"/>
              <a:t>Adapted with permission from Sun PR </a:t>
            </a:r>
            <a:r>
              <a:rPr lang="en-IN" sz="1400" i="1" dirty="0" err="1" smtClean="0"/>
              <a:t>Persing</a:t>
            </a:r>
            <a:r>
              <a:rPr lang="en-IN" sz="1400" i="1" dirty="0" smtClean="0"/>
              <a:t> JA. </a:t>
            </a:r>
            <a:br>
              <a:rPr lang="en-IN" sz="1400" i="1" dirty="0" smtClean="0"/>
            </a:br>
            <a:r>
              <a:rPr lang="en-IN" sz="1400" i="1" dirty="0" err="1" smtClean="0"/>
              <a:t>Craniosynos</a:t>
            </a:r>
            <a:r>
              <a:rPr lang="en-IN" sz="1400" i="1" dirty="0" smtClean="0"/>
              <a:t> </a:t>
            </a:r>
            <a:r>
              <a:rPr lang="en-IN" sz="1400" i="1" dirty="0" err="1" smtClean="0"/>
              <a:t>tosis</a:t>
            </a:r>
            <a:r>
              <a:rPr lang="en-IN" sz="1400" i="1" dirty="0" smtClean="0"/>
              <a:t>. In: A/bright AL. Pollack IE A </a:t>
            </a:r>
            <a:r>
              <a:rPr lang="en-IN" sz="1400" i="1" dirty="0" err="1" smtClean="0"/>
              <a:t>delson</a:t>
            </a:r>
            <a:r>
              <a:rPr lang="en-IN" sz="1400" i="1" dirty="0" smtClean="0"/>
              <a:t> </a:t>
            </a:r>
            <a:br>
              <a:rPr lang="en-IN" sz="1400" i="1" dirty="0" smtClean="0"/>
            </a:br>
            <a:r>
              <a:rPr lang="en-IN" sz="1400" i="1" dirty="0" smtClean="0"/>
              <a:t>PD, eds. Principles and practice of </a:t>
            </a:r>
            <a:r>
              <a:rPr lang="en-IN" sz="1400" i="1" dirty="0" err="1" smtClean="0"/>
              <a:t>pediatric</a:t>
            </a:r>
            <a:r>
              <a:rPr lang="en-IN" sz="1400" i="1" dirty="0" smtClean="0"/>
              <a:t> </a:t>
            </a:r>
            <a:r>
              <a:rPr lang="en-IN" sz="1400" i="1" dirty="0" err="1" smtClean="0"/>
              <a:t>neuros</a:t>
            </a:r>
            <a:r>
              <a:rPr lang="en-IN" sz="1400" i="1" dirty="0" smtClean="0"/>
              <a:t> </a:t>
            </a:r>
            <a:r>
              <a:rPr lang="en-IN" sz="1400" i="1" dirty="0" err="1" smtClean="0"/>
              <a:t>urgery</a:t>
            </a:r>
            <a:r>
              <a:rPr lang="en-IN" sz="1400" i="1" dirty="0" smtClean="0"/>
              <a:t> New York: </a:t>
            </a:r>
            <a:r>
              <a:rPr lang="en-IN" sz="1400" i="1" dirty="0" err="1" smtClean="0"/>
              <a:t>Thieme</a:t>
            </a:r>
            <a:r>
              <a:rPr lang="en-IN" sz="1400" i="1" dirty="0" smtClean="0"/>
              <a:t> Medical, 1999:221, and </a:t>
            </a:r>
            <a:br>
              <a:rPr lang="en-IN" sz="1400" i="1" dirty="0" smtClean="0"/>
            </a:br>
            <a:r>
              <a:rPr lang="en-IN" sz="1400" i="1" dirty="0" smtClean="0"/>
              <a:t>Aviv RI, Rodger E, Ha/I CM. </a:t>
            </a:r>
            <a:r>
              <a:rPr lang="en-IN" sz="1400" i="1" dirty="0" err="1" smtClean="0"/>
              <a:t>Craniosynostosis</a:t>
            </a:r>
            <a:r>
              <a:rPr lang="en-IN" sz="1400" i="1" dirty="0" smtClean="0"/>
              <a:t>. </a:t>
            </a:r>
            <a:r>
              <a:rPr lang="en-IN" sz="1400" i="1" dirty="0" err="1" smtClean="0"/>
              <a:t>Clin</a:t>
            </a:r>
            <a:r>
              <a:rPr lang="en-IN" sz="1400" i="1" dirty="0" smtClean="0"/>
              <a:t>  </a:t>
            </a:r>
            <a:r>
              <a:rPr lang="en-IN" sz="1400" i="1" dirty="0" err="1" smtClean="0"/>
              <a:t>Radiol</a:t>
            </a:r>
            <a:r>
              <a:rPr lang="en-IN" sz="1400" i="1" dirty="0" smtClean="0"/>
              <a:t> 2002;57:94. </a:t>
            </a:r>
            <a:r>
              <a:rPr lang="en-IN" i="1" dirty="0" smtClean="0"/>
              <a:t/>
            </a:r>
            <a:br>
              <a:rPr lang="en-IN" i="1" dirty="0" smtClean="0"/>
            </a:br>
            <a:r>
              <a:rPr lang="en-IN" i="1" dirty="0" smtClean="0"/>
              <a:t/>
            </a:r>
            <a:br>
              <a:rPr lang="en-IN" i="1" dirty="0" smtClean="0"/>
            </a:br>
            <a:endParaRPr lang="en-IN" dirty="0" smtClean="0"/>
          </a:p>
          <a:p>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mtClean="0">
                <a:solidFill>
                  <a:srgbClr val="FFFF00"/>
                </a:solidFill>
                <a:ea typeface="ＭＳ Ｐゴシック" pitchFamily="34" charset="-128"/>
              </a:rPr>
              <a:t>Types</a:t>
            </a:r>
          </a:p>
        </p:txBody>
      </p:sp>
      <p:sp>
        <p:nvSpPr>
          <p:cNvPr id="43010" name="Content Placeholder 2"/>
          <p:cNvSpPr>
            <a:spLocks noGrp="1"/>
          </p:cNvSpPr>
          <p:nvPr>
            <p:ph idx="1"/>
          </p:nvPr>
        </p:nvSpPr>
        <p:spPr/>
        <p:txBody>
          <a:bodyPr/>
          <a:lstStyle/>
          <a:p>
            <a:pPr eaLnBrk="1" hangingPunct="1"/>
            <a:r>
              <a:rPr lang="en-US" smtClean="0">
                <a:ea typeface="ＭＳ Ｐゴシック" pitchFamily="34" charset="-128"/>
              </a:rPr>
              <a:t>Scaphocephaly  (</a:t>
            </a:r>
            <a:r>
              <a:rPr lang="en-US" i="1" smtClean="0">
                <a:ea typeface="ＭＳ Ｐゴシック" pitchFamily="34" charset="-128"/>
              </a:rPr>
              <a:t> </a:t>
            </a:r>
            <a:r>
              <a:rPr lang="en-US" smtClean="0">
                <a:ea typeface="ＭＳ Ｐゴシック" pitchFamily="34" charset="-128"/>
              </a:rPr>
              <a:t> Sagittal synostosis)</a:t>
            </a:r>
          </a:p>
          <a:p>
            <a:pPr eaLnBrk="1" hangingPunct="1"/>
            <a:endParaRPr lang="en-US" smtClean="0">
              <a:ea typeface="ＭＳ Ｐゴシック" pitchFamily="34" charset="-128"/>
            </a:endParaRPr>
          </a:p>
          <a:p>
            <a:pPr eaLnBrk="1" hangingPunct="1">
              <a:buFont typeface="Wingdings 2" pitchFamily="18" charset="2"/>
              <a:buNone/>
            </a:pPr>
            <a:r>
              <a:rPr lang="en-US" smtClean="0">
                <a:ea typeface="ＭＳ Ｐゴシック" pitchFamily="34" charset="-128"/>
              </a:rPr>
              <a:t>    Derived from the Greek words </a:t>
            </a:r>
            <a:r>
              <a:rPr lang="en-US" i="1" smtClean="0">
                <a:ea typeface="ＭＳ Ｐゴシック" pitchFamily="34" charset="-128"/>
              </a:rPr>
              <a:t>scaphos, meaning boat, and kephali, meaning head</a:t>
            </a:r>
            <a:r>
              <a:rPr lang="en-US" smtClean="0">
                <a:ea typeface="ＭＳ Ｐゴシック" pitchFamily="34" charset="-128"/>
              </a:rPr>
              <a:t>.</a:t>
            </a:r>
          </a:p>
          <a:p>
            <a:pPr eaLnBrk="1" hangingPunct="1">
              <a:buFont typeface="Wingdings 2" pitchFamily="18" charset="2"/>
              <a:buNone/>
            </a:pPr>
            <a:endParaRPr lang="en-US" smtClean="0">
              <a:ea typeface="ＭＳ Ｐゴシック" pitchFamily="34" charset="-128"/>
            </a:endParaRPr>
          </a:p>
          <a:p>
            <a:pPr eaLnBrk="1" hangingPunct="1">
              <a:buFont typeface="Wingdings 2" pitchFamily="18" charset="2"/>
              <a:buNone/>
            </a:pPr>
            <a:r>
              <a:rPr lang="en-US" smtClean="0">
                <a:ea typeface="ＭＳ Ｐゴシック" pitchFamily="34" charset="-128"/>
              </a:rPr>
              <a:t>     Most  common  45-50%</a:t>
            </a:r>
          </a:p>
          <a:p>
            <a:pPr eaLnBrk="1" hangingPunct="1">
              <a:buFont typeface="Wingdings 2" pitchFamily="18" charset="2"/>
              <a:buNone/>
            </a:pPr>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r>
              <a:rPr lang="en-US" smtClean="0">
                <a:solidFill>
                  <a:srgbClr val="FFFF00"/>
                </a:solidFill>
                <a:ea typeface="ＭＳ Ｐゴシック" pitchFamily="34" charset="-128"/>
              </a:rPr>
              <a:t>Plagiocephaly</a:t>
            </a:r>
          </a:p>
        </p:txBody>
      </p:sp>
      <p:sp>
        <p:nvSpPr>
          <p:cNvPr id="48130" name="Content Placeholder 2"/>
          <p:cNvSpPr>
            <a:spLocks noGrp="1"/>
          </p:cNvSpPr>
          <p:nvPr>
            <p:ph idx="1"/>
          </p:nvPr>
        </p:nvSpPr>
        <p:spPr/>
        <p:txBody>
          <a:bodyPr/>
          <a:lstStyle/>
          <a:p>
            <a:pPr eaLnBrk="1" hangingPunct="1"/>
            <a:r>
              <a:rPr lang="en-US" dirty="0" smtClean="0">
                <a:ea typeface="ＭＳ Ｐゴシック" pitchFamily="34" charset="-128"/>
              </a:rPr>
              <a:t> Greek word </a:t>
            </a:r>
            <a:r>
              <a:rPr lang="en-US" i="1" dirty="0" err="1" smtClean="0">
                <a:ea typeface="ＭＳ Ｐゴシック" pitchFamily="34" charset="-128"/>
              </a:rPr>
              <a:t>plagios</a:t>
            </a:r>
            <a:r>
              <a:rPr lang="en-US" i="1" dirty="0" smtClean="0">
                <a:ea typeface="ＭＳ Ｐゴシック" pitchFamily="34" charset="-128"/>
              </a:rPr>
              <a:t>, meaning oblique or sloping, and corresponds to unilateral </a:t>
            </a:r>
            <a:r>
              <a:rPr lang="en-US" dirty="0" smtClean="0">
                <a:ea typeface="ＭＳ Ｐゴシック" pitchFamily="34" charset="-128"/>
              </a:rPr>
              <a:t>coronal </a:t>
            </a:r>
            <a:r>
              <a:rPr lang="en-US" dirty="0" err="1" smtClean="0">
                <a:ea typeface="ＭＳ Ｐゴシック" pitchFamily="34" charset="-128"/>
              </a:rPr>
              <a:t>synostosis</a:t>
            </a:r>
            <a:r>
              <a:rPr lang="en-US" dirty="0" smtClean="0">
                <a:ea typeface="ＭＳ Ｐゴシック" pitchFamily="34" charset="-128"/>
              </a:rPr>
              <a:t>. </a:t>
            </a:r>
          </a:p>
          <a:p>
            <a:pPr eaLnBrk="1" hangingPunct="1"/>
            <a:r>
              <a:rPr lang="en-US" dirty="0" smtClean="0">
                <a:ea typeface="ＭＳ Ｐゴシック" pitchFamily="34" charset="-128"/>
              </a:rPr>
              <a:t>10-20%</a:t>
            </a:r>
          </a:p>
          <a:p>
            <a:pPr eaLnBrk="1" hangingPunct="1"/>
            <a:endParaRPr lang="en-US" dirty="0" smtClean="0">
              <a:ea typeface="ＭＳ Ｐゴシック" pitchFamily="34" charset="-128"/>
            </a:endParaRPr>
          </a:p>
          <a:p>
            <a:pPr eaLnBrk="1" hangingPunct="1"/>
            <a:r>
              <a:rPr lang="en-US" dirty="0" smtClean="0">
                <a:ea typeface="ＭＳ Ｐゴシック" pitchFamily="34" charset="-128"/>
              </a:rPr>
              <a:t> Posterior </a:t>
            </a:r>
            <a:r>
              <a:rPr lang="en-US" dirty="0" err="1" smtClean="0">
                <a:ea typeface="ＭＳ Ｐゴシック" pitchFamily="34" charset="-128"/>
              </a:rPr>
              <a:t>plagiocephaly</a:t>
            </a:r>
            <a:r>
              <a:rPr lang="en-US" dirty="0" smtClean="0">
                <a:ea typeface="ＭＳ Ｐゴシック" pitchFamily="34" charset="-128"/>
              </a:rPr>
              <a:t> corresponds to </a:t>
            </a:r>
            <a:r>
              <a:rPr lang="en-US" dirty="0" err="1" smtClean="0">
                <a:ea typeface="ＭＳ Ｐゴシック" pitchFamily="34" charset="-128"/>
              </a:rPr>
              <a:t>lambdoid</a:t>
            </a:r>
            <a:r>
              <a:rPr lang="en-US" dirty="0" smtClean="0">
                <a:ea typeface="ＭＳ Ｐゴシック" pitchFamily="34" charset="-128"/>
              </a:rPr>
              <a:t> </a:t>
            </a:r>
            <a:r>
              <a:rPr lang="en-US" dirty="0" err="1" smtClean="0">
                <a:ea typeface="ＭＳ Ｐゴシック" pitchFamily="34" charset="-128"/>
              </a:rPr>
              <a:t>synostosis</a:t>
            </a:r>
            <a:r>
              <a:rPr lang="en-US" dirty="0" smtClean="0">
                <a:ea typeface="ＭＳ Ｐゴシック" pitchFamily="34" charset="-128"/>
              </a:rPr>
              <a:t>.</a:t>
            </a:r>
          </a:p>
          <a:p>
            <a:pPr eaLnBrk="1" hangingPunct="1"/>
            <a:r>
              <a:rPr lang="en-US" dirty="0" smtClean="0">
                <a:ea typeface="ＭＳ Ｐゴシック" pitchFamily="34" charset="-128"/>
              </a:rPr>
              <a:t>1.3%</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49154" name="Rectangle 4"/>
          <p:cNvSpPr>
            <a:spLocks noChangeArrowheads="1"/>
          </p:cNvSpPr>
          <p:nvPr/>
        </p:nvSpPr>
        <p:spPr bwMode="auto">
          <a:xfrm>
            <a:off x="533400" y="1295400"/>
            <a:ext cx="8153400" cy="3970318"/>
          </a:xfrm>
          <a:prstGeom prst="rect">
            <a:avLst/>
          </a:prstGeom>
          <a:noFill/>
          <a:ln w="9525">
            <a:noFill/>
            <a:miter lim="800000"/>
            <a:headEnd/>
            <a:tailEnd/>
          </a:ln>
        </p:spPr>
        <p:txBody>
          <a:bodyPr wrap="square">
            <a:spAutoFit/>
          </a:bodyPr>
          <a:lstStyle/>
          <a:p>
            <a:pPr algn="ctr"/>
            <a:r>
              <a:rPr lang="en-US" sz="3600" dirty="0">
                <a:solidFill>
                  <a:srgbClr val="FFFF00"/>
                </a:solidFill>
              </a:rPr>
              <a:t>Left coronal </a:t>
            </a:r>
            <a:r>
              <a:rPr lang="en-US" sz="3600" dirty="0" err="1">
                <a:solidFill>
                  <a:srgbClr val="FFFF00"/>
                </a:solidFill>
              </a:rPr>
              <a:t>synostosis</a:t>
            </a:r>
            <a:r>
              <a:rPr lang="en-US" sz="3600" dirty="0"/>
              <a:t> </a:t>
            </a:r>
          </a:p>
          <a:p>
            <a:pPr algn="ctr"/>
            <a:endParaRPr lang="en-US" sz="3600" dirty="0" smtClean="0"/>
          </a:p>
          <a:p>
            <a:pPr algn="ctr"/>
            <a:r>
              <a:rPr lang="en-US" sz="3600" dirty="0" smtClean="0"/>
              <a:t>Asymmetry </a:t>
            </a:r>
            <a:r>
              <a:rPr lang="en-US" sz="3600" dirty="0"/>
              <a:t>of the orbits </a:t>
            </a:r>
          </a:p>
          <a:p>
            <a:pPr algn="ctr"/>
            <a:r>
              <a:rPr lang="en-US" sz="3600" dirty="0"/>
              <a:t> </a:t>
            </a:r>
            <a:endParaRPr lang="en-US" sz="3600" dirty="0" smtClean="0"/>
          </a:p>
          <a:p>
            <a:pPr algn="ctr"/>
            <a:r>
              <a:rPr lang="en-US" sz="3600" dirty="0" smtClean="0"/>
              <a:t>Widened </a:t>
            </a:r>
            <a:r>
              <a:rPr lang="en-US" sz="3600" dirty="0" err="1"/>
              <a:t>palpebral</a:t>
            </a:r>
            <a:r>
              <a:rPr lang="en-US" sz="3600" dirty="0"/>
              <a:t> fissure on the left </a:t>
            </a:r>
          </a:p>
          <a:p>
            <a:pPr algn="ctr"/>
            <a:endParaRPr lang="en-US" sz="3600" dirty="0" smtClean="0"/>
          </a:p>
          <a:p>
            <a:pPr algn="ctr"/>
            <a:r>
              <a:rPr lang="en-US" sz="3600" dirty="0" smtClean="0"/>
              <a:t> </a:t>
            </a:r>
            <a:r>
              <a:rPr lang="en-US" sz="3600" dirty="0"/>
              <a:t>Superiorly displaced left eyebrow.</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pPr eaLnBrk="1" hangingPunct="1"/>
            <a:r>
              <a:rPr lang="en-US" smtClean="0">
                <a:ea typeface="ＭＳ Ｐゴシック" pitchFamily="34" charset="-128"/>
              </a:rPr>
              <a:t> </a:t>
            </a:r>
          </a:p>
        </p:txBody>
      </p:sp>
      <p:pic>
        <p:nvPicPr>
          <p:cNvPr id="38913" name="Picture 1"/>
          <p:cNvPicPr>
            <a:picLocks noChangeAspect="1" noChangeArrowheads="1"/>
          </p:cNvPicPr>
          <p:nvPr/>
        </p:nvPicPr>
        <p:blipFill>
          <a:blip r:embed="rId2"/>
          <a:srcRect/>
          <a:stretch>
            <a:fillRect/>
          </a:stretch>
        </p:blipFill>
        <p:spPr bwMode="auto">
          <a:xfrm>
            <a:off x="2971800" y="1143000"/>
            <a:ext cx="3114675" cy="3810000"/>
          </a:xfrm>
          <a:prstGeom prst="rect">
            <a:avLst/>
          </a:prstGeom>
          <a:noFill/>
          <a:ln w="9525">
            <a:noFill/>
            <a:miter lim="800000"/>
            <a:headEnd/>
            <a:tailEnd/>
          </a:ln>
          <a:effectLst/>
        </p:spPr>
      </p:pic>
      <p:sp>
        <p:nvSpPr>
          <p:cNvPr id="6" name="TextBox 5"/>
          <p:cNvSpPr txBox="1"/>
          <p:nvPr/>
        </p:nvSpPr>
        <p:spPr>
          <a:xfrm>
            <a:off x="5181600" y="609600"/>
            <a:ext cx="2133600" cy="646331"/>
          </a:xfrm>
          <a:prstGeom prst="rect">
            <a:avLst/>
          </a:prstGeom>
          <a:noFill/>
        </p:spPr>
        <p:txBody>
          <a:bodyPr wrap="square" rtlCol="0">
            <a:spAutoFit/>
          </a:bodyPr>
          <a:lstStyle/>
          <a:p>
            <a:r>
              <a:rPr lang="en-IN" dirty="0" err="1" smtClean="0"/>
              <a:t>Ipsilateral</a:t>
            </a:r>
            <a:r>
              <a:rPr lang="en-IN" dirty="0" smtClean="0"/>
              <a:t> frontal bossing</a:t>
            </a:r>
          </a:p>
        </p:txBody>
      </p:sp>
      <p:sp>
        <p:nvSpPr>
          <p:cNvPr id="7" name="TextBox 6"/>
          <p:cNvSpPr txBox="1"/>
          <p:nvPr/>
        </p:nvSpPr>
        <p:spPr>
          <a:xfrm>
            <a:off x="5791200" y="4038600"/>
            <a:ext cx="2133600" cy="646331"/>
          </a:xfrm>
          <a:prstGeom prst="rect">
            <a:avLst/>
          </a:prstGeom>
          <a:noFill/>
        </p:spPr>
        <p:txBody>
          <a:bodyPr wrap="square" rtlCol="0">
            <a:spAutoFit/>
          </a:bodyPr>
          <a:lstStyle/>
          <a:p>
            <a:r>
              <a:rPr lang="en-IN" dirty="0" err="1" smtClean="0"/>
              <a:t>Ipsilateral</a:t>
            </a:r>
            <a:r>
              <a:rPr lang="en-IN" dirty="0" smtClean="0"/>
              <a:t> ear displaced </a:t>
            </a:r>
            <a:r>
              <a:rPr lang="en-IN" dirty="0" err="1" smtClean="0"/>
              <a:t>anteriorly</a:t>
            </a:r>
            <a:endParaRPr lang="en-IN" dirty="0" smtClean="0"/>
          </a:p>
        </p:txBody>
      </p:sp>
      <p:sp>
        <p:nvSpPr>
          <p:cNvPr id="8" name="TextBox 7"/>
          <p:cNvSpPr txBox="1"/>
          <p:nvPr/>
        </p:nvSpPr>
        <p:spPr>
          <a:xfrm>
            <a:off x="5105400" y="4953000"/>
            <a:ext cx="2971800" cy="646331"/>
          </a:xfrm>
          <a:prstGeom prst="rect">
            <a:avLst/>
          </a:prstGeom>
          <a:noFill/>
        </p:spPr>
        <p:txBody>
          <a:bodyPr wrap="square" rtlCol="0">
            <a:spAutoFit/>
          </a:bodyPr>
          <a:lstStyle/>
          <a:p>
            <a:r>
              <a:rPr lang="en-IN" dirty="0" err="1" smtClean="0"/>
              <a:t>Ipsilateral</a:t>
            </a:r>
            <a:r>
              <a:rPr lang="en-IN" dirty="0" smtClean="0"/>
              <a:t> </a:t>
            </a:r>
            <a:r>
              <a:rPr lang="en-IN" dirty="0" err="1" smtClean="0"/>
              <a:t>occipitoparietal</a:t>
            </a:r>
            <a:r>
              <a:rPr lang="en-IN" dirty="0" smtClean="0"/>
              <a:t> flattening</a:t>
            </a:r>
          </a:p>
        </p:txBody>
      </p:sp>
      <p:sp>
        <p:nvSpPr>
          <p:cNvPr id="9" name="TextBox 8"/>
          <p:cNvSpPr txBox="1"/>
          <p:nvPr/>
        </p:nvSpPr>
        <p:spPr>
          <a:xfrm>
            <a:off x="1676400" y="4953000"/>
            <a:ext cx="2514600" cy="646331"/>
          </a:xfrm>
          <a:prstGeom prst="rect">
            <a:avLst/>
          </a:prstGeom>
          <a:noFill/>
        </p:spPr>
        <p:txBody>
          <a:bodyPr wrap="square" rtlCol="0">
            <a:spAutoFit/>
          </a:bodyPr>
          <a:lstStyle/>
          <a:p>
            <a:r>
              <a:rPr lang="en-IN" dirty="0" err="1" smtClean="0"/>
              <a:t>Contralateral</a:t>
            </a:r>
            <a:r>
              <a:rPr lang="en-IN" dirty="0" smtClean="0"/>
              <a:t> occipital bossing</a:t>
            </a:r>
          </a:p>
        </p:txBody>
      </p:sp>
      <p:sp>
        <p:nvSpPr>
          <p:cNvPr id="10" name="Up Arrow 9"/>
          <p:cNvSpPr/>
          <p:nvPr/>
        </p:nvSpPr>
        <p:spPr>
          <a:xfrm>
            <a:off x="6019800" y="3352800"/>
            <a:ext cx="152400" cy="609600"/>
          </a:xfrm>
          <a:prstGeom prst="up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IN"/>
          </a:p>
        </p:txBody>
      </p:sp>
      <p:sp>
        <p:nvSpPr>
          <p:cNvPr id="11" name="Right Arrow 10"/>
          <p:cNvSpPr/>
          <p:nvPr/>
        </p:nvSpPr>
        <p:spPr>
          <a:xfrm rot="-2700000">
            <a:off x="4862933" y="1427395"/>
            <a:ext cx="421808" cy="295557"/>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12" name="Right Arrow 11"/>
          <p:cNvSpPr/>
          <p:nvPr/>
        </p:nvSpPr>
        <p:spPr>
          <a:xfrm rot="-7500000">
            <a:off x="5208315" y="4600893"/>
            <a:ext cx="424847" cy="32321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13" name="Right Arrow 12"/>
          <p:cNvSpPr/>
          <p:nvPr/>
        </p:nvSpPr>
        <p:spPr>
          <a:xfrm rot="7563824">
            <a:off x="3620688" y="4394065"/>
            <a:ext cx="366147" cy="314377"/>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15" name="Content Placeholder 14"/>
          <p:cNvSpPr>
            <a:spLocks noGrp="1"/>
          </p:cNvSpPr>
          <p:nvPr>
            <p:ph idx="1"/>
          </p:nvPr>
        </p:nvSpPr>
        <p:spPr/>
        <p:txBody>
          <a:bodyPr/>
          <a:lstStyle/>
          <a:p>
            <a:endParaRPr lang="en-US"/>
          </a:p>
        </p:txBody>
      </p:sp>
      <p:sp>
        <p:nvSpPr>
          <p:cNvPr id="2" name="TextBox 1"/>
          <p:cNvSpPr txBox="1"/>
          <p:nvPr/>
        </p:nvSpPr>
        <p:spPr>
          <a:xfrm>
            <a:off x="1981200" y="6324600"/>
            <a:ext cx="5402624" cy="307777"/>
          </a:xfrm>
          <a:prstGeom prst="rect">
            <a:avLst/>
          </a:prstGeom>
          <a:noFill/>
        </p:spPr>
        <p:txBody>
          <a:bodyPr wrap="none" rtlCol="0">
            <a:spAutoFit/>
          </a:bodyPr>
          <a:lstStyle/>
          <a:p>
            <a:r>
              <a:rPr lang="es-ES_tradnl" sz="1400" i="1" dirty="0" err="1" smtClean="0"/>
              <a:t>Kabbani</a:t>
            </a:r>
            <a:r>
              <a:rPr lang="es-ES_tradnl" sz="1400" i="1" dirty="0" smtClean="0"/>
              <a:t> et </a:t>
            </a:r>
            <a:r>
              <a:rPr lang="es-ES_tradnl" sz="1400" i="1" dirty="0" err="1" smtClean="0"/>
              <a:t>al.Am</a:t>
            </a:r>
            <a:r>
              <a:rPr lang="es-ES_tradnl" sz="1400" i="1" dirty="0" smtClean="0"/>
              <a:t> </a:t>
            </a:r>
            <a:r>
              <a:rPr lang="es-ES_tradnl" sz="1400" i="1" dirty="0" err="1"/>
              <a:t>Fam</a:t>
            </a:r>
            <a:r>
              <a:rPr lang="es-ES_tradnl" sz="1400" i="1" dirty="0"/>
              <a:t> </a:t>
            </a:r>
            <a:r>
              <a:rPr lang="es-ES_tradnl" sz="1400" i="1" dirty="0" err="1"/>
              <a:t>Physician</a:t>
            </a:r>
            <a:r>
              <a:rPr lang="es-ES_tradnl" sz="1400" i="1" dirty="0"/>
              <a:t>.</a:t>
            </a:r>
            <a:r>
              <a:rPr lang="es-ES_tradnl" sz="1400" dirty="0"/>
              <a:t> 2004 Jun 15;69(12):2863-2870.</a:t>
            </a:r>
            <a:endParaRPr lang="en-US" sz="1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pPr eaLnBrk="1" hangingPunct="1"/>
            <a:r>
              <a:rPr lang="en-US" dirty="0" err="1" smtClean="0">
                <a:solidFill>
                  <a:srgbClr val="FFFF00"/>
                </a:solidFill>
                <a:ea typeface="ＭＳ Ｐゴシック" pitchFamily="34" charset="-128"/>
              </a:rPr>
              <a:t>Trigonocephaly</a:t>
            </a:r>
            <a:r>
              <a:rPr lang="en-US" dirty="0" smtClean="0">
                <a:ea typeface="ＭＳ Ｐゴシック" pitchFamily="34" charset="-128"/>
              </a:rPr>
              <a:t> </a:t>
            </a:r>
          </a:p>
        </p:txBody>
      </p:sp>
      <p:sp>
        <p:nvSpPr>
          <p:cNvPr id="54274" name="Content Placeholder 2"/>
          <p:cNvSpPr>
            <a:spLocks noGrp="1"/>
          </p:cNvSpPr>
          <p:nvPr>
            <p:ph idx="1"/>
          </p:nvPr>
        </p:nvSpPr>
        <p:spPr/>
        <p:txBody>
          <a:bodyPr/>
          <a:lstStyle/>
          <a:p>
            <a:pPr eaLnBrk="1" hangingPunct="1"/>
            <a:r>
              <a:rPr lang="en-US" smtClean="0">
                <a:ea typeface="ＭＳ Ｐゴシック" pitchFamily="34" charset="-128"/>
              </a:rPr>
              <a:t>Derived from the Greek word </a:t>
            </a:r>
            <a:r>
              <a:rPr lang="en-US" i="1" smtClean="0">
                <a:ea typeface="ＭＳ Ｐゴシック" pitchFamily="34" charset="-128"/>
              </a:rPr>
              <a:t>trigonos, meaning triangular </a:t>
            </a:r>
          </a:p>
          <a:p>
            <a:pPr eaLnBrk="1" hangingPunct="1"/>
            <a:endParaRPr lang="en-US" i="1" smtClean="0">
              <a:ea typeface="ＭＳ Ｐゴシック" pitchFamily="34" charset="-128"/>
            </a:endParaRPr>
          </a:p>
          <a:p>
            <a:pPr eaLnBrk="1" hangingPunct="1"/>
            <a:r>
              <a:rPr lang="en-US" i="1" smtClean="0">
                <a:solidFill>
                  <a:srgbClr val="FFFF00"/>
                </a:solidFill>
                <a:ea typeface="ＭＳ Ｐゴシック" pitchFamily="34" charset="-128"/>
              </a:rPr>
              <a:t>Metopic synostosis.</a:t>
            </a:r>
          </a:p>
          <a:p>
            <a:pPr eaLnBrk="1" hangingPunct="1"/>
            <a:endParaRPr lang="en-US" i="1" smtClean="0">
              <a:solidFill>
                <a:srgbClr val="FFFF00"/>
              </a:solidFill>
              <a:ea typeface="ＭＳ Ｐゴシック" pitchFamily="34" charset="-128"/>
            </a:endParaRPr>
          </a:p>
          <a:p>
            <a:pPr eaLnBrk="1" hangingPunct="1"/>
            <a:r>
              <a:rPr lang="en-US" i="1" smtClean="0">
                <a:ea typeface="ＭＳ Ｐゴシック" pitchFamily="34" charset="-128"/>
              </a:rPr>
              <a:t>5 </a:t>
            </a:r>
            <a:r>
              <a:rPr lang="en-US" i="1" smtClean="0">
                <a:latin typeface="Calibri" pitchFamily="34" charset="0"/>
                <a:ea typeface="ＭＳ Ｐゴシック" pitchFamily="34" charset="-128"/>
              </a:rPr>
              <a:t>→ 10% incidence</a:t>
            </a:r>
            <a:endParaRPr lang="en-US" i="1"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pPr eaLnBrk="1" hangingPunct="1"/>
            <a:r>
              <a:rPr lang="en-US" dirty="0" smtClean="0">
                <a:ea typeface="ＭＳ Ｐゴシック" pitchFamily="34" charset="-128"/>
              </a:rPr>
              <a:t> </a:t>
            </a:r>
          </a:p>
        </p:txBody>
      </p:sp>
      <p:pic>
        <p:nvPicPr>
          <p:cNvPr id="1026" name="Picture 2" descr="C:\Users\ribhav\Desktop\gbanga\DR AS Pics\craniosynostosis\trigon 2d 1.jpg"/>
          <p:cNvPicPr>
            <a:picLocks noChangeAspect="1" noChangeArrowheads="1"/>
          </p:cNvPicPr>
          <p:nvPr/>
        </p:nvPicPr>
        <p:blipFill>
          <a:blip r:embed="rId2"/>
          <a:srcRect l="3636" t="7273" r="16364" b="10909"/>
          <a:stretch>
            <a:fillRect/>
          </a:stretch>
        </p:blipFill>
        <p:spPr bwMode="auto">
          <a:xfrm>
            <a:off x="457200" y="1142999"/>
            <a:ext cx="3886200" cy="3974523"/>
          </a:xfrm>
          <a:prstGeom prst="rect">
            <a:avLst/>
          </a:prstGeom>
          <a:noFill/>
        </p:spPr>
      </p:pic>
      <p:pic>
        <p:nvPicPr>
          <p:cNvPr id="1027" name="Picture 3" descr="C:\Users\ribhav\Desktop\gbanga\DR AS Pics\craniosynostosis\trigon 2d 2.jpg"/>
          <p:cNvPicPr>
            <a:picLocks noChangeAspect="1" noChangeArrowheads="1"/>
          </p:cNvPicPr>
          <p:nvPr/>
        </p:nvPicPr>
        <p:blipFill>
          <a:blip r:embed="rId3"/>
          <a:srcRect l="4081" t="10204" r="14286" b="10204"/>
          <a:stretch>
            <a:fillRect/>
          </a:stretch>
        </p:blipFill>
        <p:spPr bwMode="auto">
          <a:xfrm>
            <a:off x="4953000" y="1143000"/>
            <a:ext cx="4064000" cy="3962400"/>
          </a:xfrm>
          <a:prstGeom prst="rect">
            <a:avLst/>
          </a:prstGeom>
          <a:noFill/>
        </p:spPr>
      </p:pic>
      <p:sp>
        <p:nvSpPr>
          <p:cNvPr id="7" name="Title 1"/>
          <p:cNvSpPr txBox="1">
            <a:spLocks/>
          </p:cNvSpPr>
          <p:nvPr/>
        </p:nvSpPr>
        <p:spPr bwMode="auto">
          <a:xfrm>
            <a:off x="685800" y="541020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cap="none" spc="0" normalizeH="0" baseline="0" noProof="0" dirty="0" err="1" smtClean="0">
                <a:ln>
                  <a:noFill/>
                </a:ln>
                <a:solidFill>
                  <a:srgbClr val="FFFF00"/>
                </a:solidFill>
                <a:effectLst/>
                <a:uLnTx/>
                <a:uFillTx/>
                <a:latin typeface="+mj-lt"/>
                <a:ea typeface="ＭＳ Ｐゴシック" pitchFamily="34" charset="-128"/>
                <a:cs typeface="ＭＳ Ｐゴシック" charset="0"/>
              </a:rPr>
              <a:t>Trigonocephaly</a:t>
            </a:r>
            <a:r>
              <a:rPr kumimoji="0" lang="en-US" sz="5000" b="0" i="0" u="none" strike="noStrike" kern="1200" cap="none" spc="0" normalizeH="0" baseline="0" noProof="0" dirty="0" smtClean="0">
                <a:ln>
                  <a:noFill/>
                </a:ln>
                <a:solidFill>
                  <a:schemeClr val="tx2"/>
                </a:solidFill>
                <a:effectLst/>
                <a:uLnTx/>
                <a:uFillTx/>
                <a:latin typeface="+mj-lt"/>
                <a:ea typeface="ＭＳ Ｐゴシック" pitchFamily="34" charset="-128"/>
                <a:cs typeface="ＭＳ Ｐゴシック"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ribhav\Desktop\gbanga\DR AS Pics\craniosynostosis\trigon 3d 3.jpg"/>
          <p:cNvPicPr>
            <a:picLocks noChangeAspect="1" noChangeArrowheads="1"/>
          </p:cNvPicPr>
          <p:nvPr/>
        </p:nvPicPr>
        <p:blipFill>
          <a:blip r:embed="rId2"/>
          <a:srcRect/>
          <a:stretch>
            <a:fillRect/>
          </a:stretch>
        </p:blipFill>
        <p:spPr bwMode="auto">
          <a:xfrm>
            <a:off x="228600" y="1524000"/>
            <a:ext cx="3505200" cy="3505200"/>
          </a:xfrm>
          <a:prstGeom prst="rect">
            <a:avLst/>
          </a:prstGeom>
          <a:noFill/>
        </p:spPr>
      </p:pic>
      <p:pic>
        <p:nvPicPr>
          <p:cNvPr id="2051" name="Picture 3" descr="C:\Users\ribhav\Desktop\gbanga\DR AS Pics\craniosynostosis\trigon 3d 4.jpg"/>
          <p:cNvPicPr>
            <a:picLocks noChangeAspect="1" noChangeArrowheads="1"/>
          </p:cNvPicPr>
          <p:nvPr/>
        </p:nvPicPr>
        <p:blipFill>
          <a:blip r:embed="rId3"/>
          <a:srcRect/>
          <a:stretch>
            <a:fillRect/>
          </a:stretch>
        </p:blipFill>
        <p:spPr bwMode="auto">
          <a:xfrm>
            <a:off x="228600" y="1524000"/>
            <a:ext cx="3505200" cy="3505200"/>
          </a:xfrm>
          <a:prstGeom prst="rect">
            <a:avLst/>
          </a:prstGeom>
          <a:noFill/>
        </p:spPr>
      </p:pic>
      <p:pic>
        <p:nvPicPr>
          <p:cNvPr id="2052" name="Picture 4" descr="C:\Users\ribhav\Desktop\gbanga\DR AS Pics\craniosynostosis\trigon 3d 2.jpg"/>
          <p:cNvPicPr>
            <a:picLocks noChangeAspect="1" noChangeArrowheads="1"/>
          </p:cNvPicPr>
          <p:nvPr/>
        </p:nvPicPr>
        <p:blipFill>
          <a:blip r:embed="rId4"/>
          <a:srcRect/>
          <a:stretch>
            <a:fillRect/>
          </a:stretch>
        </p:blipFill>
        <p:spPr bwMode="auto">
          <a:xfrm>
            <a:off x="228600" y="1524000"/>
            <a:ext cx="3505200" cy="3505200"/>
          </a:xfrm>
          <a:prstGeom prst="rect">
            <a:avLst/>
          </a:prstGeom>
          <a:noFill/>
        </p:spPr>
      </p:pic>
      <p:pic>
        <p:nvPicPr>
          <p:cNvPr id="2053" name="Picture 5" descr="C:\Users\ribhav\Desktop\gbanga\DR AS Pics\craniosynostosis\trigon 3d 4.jpg"/>
          <p:cNvPicPr>
            <a:picLocks noGrp="1" noChangeAspect="1" noChangeArrowheads="1"/>
          </p:cNvPicPr>
          <p:nvPr>
            <p:ph idx="1"/>
          </p:nvPr>
        </p:nvPicPr>
        <p:blipFill>
          <a:blip r:embed="rId3"/>
          <a:srcRect/>
          <a:stretch>
            <a:fillRect/>
          </a:stretch>
        </p:blipFill>
        <p:spPr bwMode="auto">
          <a:xfrm>
            <a:off x="5105400" y="1524000"/>
            <a:ext cx="3581400" cy="3581400"/>
          </a:xfrm>
          <a:prstGeom prst="rect">
            <a:avLst/>
          </a:prstGeom>
          <a:noFill/>
        </p:spPr>
      </p:pic>
      <p:sp>
        <p:nvSpPr>
          <p:cNvPr id="8" name="Title 1"/>
          <p:cNvSpPr txBox="1">
            <a:spLocks/>
          </p:cNvSpPr>
          <p:nvPr/>
        </p:nvSpPr>
        <p:spPr bwMode="auto">
          <a:xfrm>
            <a:off x="1295400" y="541020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cap="none" spc="0" normalizeH="0" baseline="0" noProof="0" dirty="0" err="1" smtClean="0">
                <a:ln>
                  <a:noFill/>
                </a:ln>
                <a:solidFill>
                  <a:srgbClr val="FFFF00"/>
                </a:solidFill>
                <a:effectLst/>
                <a:uLnTx/>
                <a:uFillTx/>
                <a:latin typeface="+mj-lt"/>
                <a:ea typeface="ＭＳ Ｐゴシック" pitchFamily="34" charset="-128"/>
                <a:cs typeface="ＭＳ Ｐゴシック" charset="0"/>
              </a:rPr>
              <a:t>Trigonocephaly</a:t>
            </a:r>
            <a:r>
              <a:rPr kumimoji="0" lang="en-US" sz="5000" b="0" i="0" u="none" strike="noStrike" kern="1200" cap="none" spc="0" normalizeH="0" baseline="0" noProof="0" dirty="0" smtClean="0">
                <a:ln>
                  <a:noFill/>
                </a:ln>
                <a:solidFill>
                  <a:schemeClr val="tx2"/>
                </a:solidFill>
                <a:effectLst/>
                <a:uLnTx/>
                <a:uFillTx/>
                <a:latin typeface="+mj-lt"/>
                <a:ea typeface="ＭＳ Ｐゴシック" pitchFamily="34" charset="-128"/>
                <a:cs typeface="ＭＳ Ｐゴシック"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100" b="1">
                <a:solidFill>
                  <a:srgbClr val="FFFF00"/>
                </a:solidFill>
              </a:rPr>
              <a:t>Development</a:t>
            </a:r>
            <a:r>
              <a:rPr lang="en-US" sz="4100" b="1"/>
              <a:t/>
            </a:r>
            <a:br>
              <a:rPr lang="en-US" sz="4100" b="1"/>
            </a:br>
            <a:endParaRPr lang="en-US" sz="4100"/>
          </a:p>
        </p:txBody>
      </p:sp>
      <p:sp>
        <p:nvSpPr>
          <p:cNvPr id="17410" name="Content Placeholder 2"/>
          <p:cNvSpPr>
            <a:spLocks noGrp="1"/>
          </p:cNvSpPr>
          <p:nvPr>
            <p:ph idx="1"/>
          </p:nvPr>
        </p:nvSpPr>
        <p:spPr/>
        <p:txBody>
          <a:bodyPr/>
          <a:lstStyle/>
          <a:p>
            <a:pPr eaLnBrk="1" hangingPunct="1">
              <a:buFont typeface="Arial" pitchFamily="34" charset="0"/>
              <a:buNone/>
            </a:pPr>
            <a:r>
              <a:rPr lang="en-US" smtClean="0">
                <a:ea typeface="ＭＳ Ｐゴシック" pitchFamily="34" charset="-128"/>
              </a:rPr>
              <a:t>Bones of the cranium</a:t>
            </a:r>
          </a:p>
          <a:p>
            <a:pPr eaLnBrk="1" hangingPunct="1"/>
            <a:r>
              <a:rPr lang="en-US" smtClean="0">
                <a:ea typeface="ＭＳ Ｐゴシック" pitchFamily="34" charset="-128"/>
              </a:rPr>
              <a:t>The skull base and the calvarial vault</a:t>
            </a:r>
          </a:p>
          <a:p>
            <a:pPr eaLnBrk="1" hangingPunct="1">
              <a:buFont typeface="Arial" pitchFamily="34" charset="0"/>
              <a:buNone/>
            </a:pPr>
            <a:r>
              <a:rPr lang="en-US" smtClean="0">
                <a:ea typeface="ＭＳ Ｐゴシック" pitchFamily="34" charset="-128"/>
              </a:rPr>
              <a:t>  </a:t>
            </a:r>
          </a:p>
          <a:p>
            <a:pPr eaLnBrk="1" hangingPunct="1"/>
            <a:r>
              <a:rPr lang="en-US" smtClean="0">
                <a:ea typeface="ＭＳ Ｐゴシック" pitchFamily="34" charset="-128"/>
              </a:rPr>
              <a:t> Growth of skull bones</a:t>
            </a:r>
          </a:p>
          <a:p>
            <a:pPr eaLnBrk="1" hangingPunct="1">
              <a:buFont typeface="Arial" pitchFamily="34" charset="0"/>
              <a:buNone/>
            </a:pPr>
            <a:r>
              <a:rPr lang="en-US" smtClean="0">
                <a:ea typeface="ＭＳ Ｐゴシック" pitchFamily="34" charset="-128"/>
              </a:rPr>
              <a:t>    Expanding growth of the brain.</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buFont typeface="Arial" pitchFamily="34" charset="0"/>
              <a:buNone/>
            </a:pPr>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r>
              <a:rPr lang="en-US" smtClean="0">
                <a:solidFill>
                  <a:srgbClr val="FFFF00"/>
                </a:solidFill>
                <a:ea typeface="ＭＳ Ｐゴシック" pitchFamily="34" charset="-128"/>
              </a:rPr>
              <a:t>Brachycephaly</a:t>
            </a:r>
          </a:p>
        </p:txBody>
      </p:sp>
      <p:sp>
        <p:nvSpPr>
          <p:cNvPr id="58370" name="Content Placeholder 2"/>
          <p:cNvSpPr>
            <a:spLocks noGrp="1"/>
          </p:cNvSpPr>
          <p:nvPr>
            <p:ph idx="1"/>
          </p:nvPr>
        </p:nvSpPr>
        <p:spPr/>
        <p:txBody>
          <a:bodyPr/>
          <a:lstStyle/>
          <a:p>
            <a:pPr eaLnBrk="1" hangingPunct="1"/>
            <a:r>
              <a:rPr lang="en-US" smtClean="0">
                <a:ea typeface="ＭＳ Ｐゴシック" pitchFamily="34" charset="-128"/>
              </a:rPr>
              <a:t>Greek word </a:t>
            </a:r>
            <a:r>
              <a:rPr lang="en-US" i="1" smtClean="0">
                <a:ea typeface="ＭＳ Ｐゴシック" pitchFamily="34" charset="-128"/>
              </a:rPr>
              <a:t>brachys, meaning short.</a:t>
            </a:r>
            <a:r>
              <a:rPr lang="en-US" smtClean="0">
                <a:ea typeface="ＭＳ Ｐゴシック" pitchFamily="34" charset="-128"/>
              </a:rPr>
              <a:t> </a:t>
            </a:r>
          </a:p>
          <a:p>
            <a:pPr eaLnBrk="1" hangingPunct="1"/>
            <a:endParaRPr lang="en-US" smtClean="0">
              <a:ea typeface="ＭＳ Ｐゴシック" pitchFamily="34" charset="-128"/>
            </a:endParaRPr>
          </a:p>
          <a:p>
            <a:pPr eaLnBrk="1" hangingPunct="1"/>
            <a:r>
              <a:rPr lang="en-US" smtClean="0">
                <a:solidFill>
                  <a:srgbClr val="FFFF00"/>
                </a:solidFill>
                <a:ea typeface="ＭＳ Ｐゴシック" pitchFamily="34" charset="-128"/>
              </a:rPr>
              <a:t>Both</a:t>
            </a:r>
            <a:r>
              <a:rPr lang="en-US" smtClean="0">
                <a:solidFill>
                  <a:srgbClr val="FF0000"/>
                </a:solidFill>
                <a:ea typeface="ＭＳ Ｐゴシック" pitchFamily="34" charset="-128"/>
              </a:rPr>
              <a:t> </a:t>
            </a:r>
            <a:r>
              <a:rPr lang="en-US" smtClean="0">
                <a:solidFill>
                  <a:srgbClr val="FFFF00"/>
                </a:solidFill>
                <a:ea typeface="ＭＳ Ｐゴシック" pitchFamily="34" charset="-128"/>
              </a:rPr>
              <a:t>coronal</a:t>
            </a:r>
            <a:r>
              <a:rPr lang="en-US" smtClean="0">
                <a:solidFill>
                  <a:srgbClr val="FF0000"/>
                </a:solidFill>
                <a:ea typeface="ＭＳ Ｐゴシック" pitchFamily="34" charset="-128"/>
              </a:rPr>
              <a:t> </a:t>
            </a:r>
            <a:r>
              <a:rPr lang="en-US" smtClean="0">
                <a:solidFill>
                  <a:srgbClr val="FFFF00"/>
                </a:solidFill>
                <a:ea typeface="ＭＳ Ｐゴシック" pitchFamily="34" charset="-128"/>
              </a:rPr>
              <a:t>sutures</a:t>
            </a:r>
            <a:r>
              <a:rPr lang="en-US" smtClean="0">
                <a:solidFill>
                  <a:srgbClr val="FF0000"/>
                </a:solidFill>
                <a:ea typeface="ＭＳ Ｐゴシック" pitchFamily="34" charset="-128"/>
              </a:rPr>
              <a:t> </a:t>
            </a:r>
          </a:p>
          <a:p>
            <a:pPr eaLnBrk="1" hangingPunct="1"/>
            <a:endParaRPr lang="en-US" smtClean="0">
              <a:solidFill>
                <a:srgbClr val="FF0000"/>
              </a:solidFill>
              <a:ea typeface="ＭＳ Ｐゴシック" pitchFamily="34" charset="-128"/>
            </a:endParaRPr>
          </a:p>
          <a:p>
            <a:pPr eaLnBrk="1" hangingPunct="1"/>
            <a:r>
              <a:rPr lang="en-US" i="1" smtClean="0">
                <a:ea typeface="ＭＳ Ｐゴシック" pitchFamily="34" charset="-128"/>
              </a:rPr>
              <a:t>10-20%</a:t>
            </a:r>
          </a:p>
          <a:p>
            <a:pPr eaLnBrk="1" hangingPunct="1"/>
            <a:endParaRPr lang="en-US" i="1" smtClean="0">
              <a:ea typeface="ＭＳ Ｐゴシック" pitchFamily="34"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eaLnBrk="1" hangingPunct="1"/>
            <a:r>
              <a:rPr lang="en-US" smtClean="0">
                <a:ea typeface="ＭＳ Ｐゴシック" pitchFamily="34" charset="-128"/>
              </a:rPr>
              <a:t> </a:t>
            </a:r>
          </a:p>
        </p:txBody>
      </p:sp>
      <p:pic>
        <p:nvPicPr>
          <p:cNvPr id="37890" name="Picture 2"/>
          <p:cNvPicPr>
            <a:picLocks noChangeAspect="1" noChangeArrowheads="1"/>
          </p:cNvPicPr>
          <p:nvPr/>
        </p:nvPicPr>
        <p:blipFill>
          <a:blip r:embed="rId2"/>
          <a:srcRect/>
          <a:stretch>
            <a:fillRect/>
          </a:stretch>
        </p:blipFill>
        <p:spPr bwMode="auto">
          <a:xfrm>
            <a:off x="2819400" y="1143000"/>
            <a:ext cx="3105150" cy="3228975"/>
          </a:xfrm>
          <a:prstGeom prst="rect">
            <a:avLst/>
          </a:prstGeom>
          <a:noFill/>
          <a:ln w="9525">
            <a:noFill/>
            <a:miter lim="800000"/>
            <a:headEnd/>
            <a:tailEnd/>
          </a:ln>
          <a:effectLst/>
        </p:spPr>
      </p:pic>
      <p:sp>
        <p:nvSpPr>
          <p:cNvPr id="7" name="TextBox 6"/>
          <p:cNvSpPr txBox="1"/>
          <p:nvPr/>
        </p:nvSpPr>
        <p:spPr>
          <a:xfrm>
            <a:off x="838200" y="5276671"/>
            <a:ext cx="7772400" cy="1200329"/>
          </a:xfrm>
          <a:prstGeom prst="rect">
            <a:avLst/>
          </a:prstGeom>
          <a:noFill/>
        </p:spPr>
        <p:txBody>
          <a:bodyPr wrap="square" rtlCol="0">
            <a:spAutoFit/>
          </a:bodyPr>
          <a:lstStyle/>
          <a:p>
            <a:r>
              <a:rPr lang="en-IN" sz="2400" dirty="0" smtClean="0"/>
              <a:t>Bilateral coronal synostosis results in a prominent frontal bone, flattened occiput. and anterior displacement of the skull vertex.</a:t>
            </a:r>
            <a:endParaRPr lang="en-IN" sz="2400" dirty="0"/>
          </a:p>
        </p:txBody>
      </p:sp>
      <p:sp>
        <p:nvSpPr>
          <p:cNvPr id="8" name="Up Arrow 7"/>
          <p:cNvSpPr/>
          <p:nvPr/>
        </p:nvSpPr>
        <p:spPr>
          <a:xfrm rot="17813194">
            <a:off x="5780557" y="2961157"/>
            <a:ext cx="381000" cy="381000"/>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9" name="Up Arrow 8"/>
          <p:cNvSpPr/>
          <p:nvPr/>
        </p:nvSpPr>
        <p:spPr>
          <a:xfrm rot="17813194">
            <a:off x="3189756" y="1589558"/>
            <a:ext cx="381000" cy="381000"/>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10" name="Up Arrow 9"/>
          <p:cNvSpPr/>
          <p:nvPr/>
        </p:nvSpPr>
        <p:spPr>
          <a:xfrm rot="21136292">
            <a:off x="3723157" y="1284757"/>
            <a:ext cx="381000" cy="381000"/>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11" name="Content Placeholder 10"/>
          <p:cNvSpPr>
            <a:spLocks noGrp="1"/>
          </p:cNvSpPr>
          <p:nvPr>
            <p:ph idx="1"/>
          </p:nvPr>
        </p:nvSpPr>
        <p:spPr/>
        <p:txBody>
          <a:bodyPr/>
          <a:lstStyle/>
          <a:p>
            <a:endParaRPr lang="en-US" dirty="0"/>
          </a:p>
        </p:txBody>
      </p:sp>
      <p:sp>
        <p:nvSpPr>
          <p:cNvPr id="12" name="TextBox 11"/>
          <p:cNvSpPr txBox="1"/>
          <p:nvPr/>
        </p:nvSpPr>
        <p:spPr>
          <a:xfrm>
            <a:off x="1828800" y="6400800"/>
            <a:ext cx="5402624" cy="307777"/>
          </a:xfrm>
          <a:prstGeom prst="rect">
            <a:avLst/>
          </a:prstGeom>
          <a:noFill/>
        </p:spPr>
        <p:txBody>
          <a:bodyPr wrap="none" rtlCol="0">
            <a:spAutoFit/>
          </a:bodyPr>
          <a:lstStyle/>
          <a:p>
            <a:r>
              <a:rPr lang="es-ES_tradnl" sz="1400" i="1" dirty="0" err="1" smtClean="0"/>
              <a:t>Kabbani</a:t>
            </a:r>
            <a:r>
              <a:rPr lang="es-ES_tradnl" sz="1400" i="1" dirty="0" smtClean="0"/>
              <a:t> et </a:t>
            </a:r>
            <a:r>
              <a:rPr lang="es-ES_tradnl" sz="1400" i="1" dirty="0" err="1" smtClean="0"/>
              <a:t>al.Am</a:t>
            </a:r>
            <a:r>
              <a:rPr lang="es-ES_tradnl" sz="1400" i="1" dirty="0" smtClean="0"/>
              <a:t> </a:t>
            </a:r>
            <a:r>
              <a:rPr lang="es-ES_tradnl" sz="1400" i="1" dirty="0" err="1"/>
              <a:t>Fam</a:t>
            </a:r>
            <a:r>
              <a:rPr lang="es-ES_tradnl" sz="1400" i="1" dirty="0"/>
              <a:t> </a:t>
            </a:r>
            <a:r>
              <a:rPr lang="es-ES_tradnl" sz="1400" i="1" dirty="0" err="1"/>
              <a:t>Physician</a:t>
            </a:r>
            <a:r>
              <a:rPr lang="es-ES_tradnl" sz="1400" i="1" dirty="0"/>
              <a:t>.</a:t>
            </a:r>
            <a:r>
              <a:rPr lang="es-ES_tradnl" sz="1400" dirty="0"/>
              <a:t> 2004 Jun 15;69(12):2863-2870.</a:t>
            </a:r>
            <a:endParaRPr lang="en-US" sz="1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eaLnBrk="1" hangingPunct="1"/>
            <a:r>
              <a:rPr lang="en-US" smtClean="0">
                <a:solidFill>
                  <a:srgbClr val="FFFF00"/>
                </a:solidFill>
                <a:ea typeface="ＭＳ Ｐゴシック" pitchFamily="34" charset="-128"/>
              </a:rPr>
              <a:t>Oxycephaly</a:t>
            </a:r>
          </a:p>
        </p:txBody>
      </p:sp>
      <p:sp>
        <p:nvSpPr>
          <p:cNvPr id="63490" name="Content Placeholder 2"/>
          <p:cNvSpPr>
            <a:spLocks noGrp="1"/>
          </p:cNvSpPr>
          <p:nvPr>
            <p:ph idx="1"/>
          </p:nvPr>
        </p:nvSpPr>
        <p:spPr/>
        <p:txBody>
          <a:bodyPr/>
          <a:lstStyle/>
          <a:p>
            <a:pPr eaLnBrk="1" hangingPunct="1"/>
            <a:r>
              <a:rPr lang="en-US" i="1" smtClean="0">
                <a:ea typeface="ＭＳ Ｐゴシック" pitchFamily="34" charset="-128"/>
              </a:rPr>
              <a:t>Oxys, meaning sharp, and is a high, conical head with sharp bossing in </a:t>
            </a:r>
            <a:r>
              <a:rPr lang="en-US" smtClean="0">
                <a:ea typeface="ＭＳ Ｐゴシック" pitchFamily="34" charset="-128"/>
              </a:rPr>
              <a:t>the region of the anterior fontanelle</a:t>
            </a:r>
          </a:p>
          <a:p>
            <a:pPr eaLnBrk="1" hangingPunct="1"/>
            <a:endParaRPr lang="en-US" smtClean="0">
              <a:ea typeface="ＭＳ Ｐゴシック" pitchFamily="34" charset="-128"/>
            </a:endParaRPr>
          </a:p>
          <a:p>
            <a:pPr eaLnBrk="1" hangingPunct="1"/>
            <a:r>
              <a:rPr lang="en-US" smtClean="0">
                <a:ea typeface="ＭＳ Ｐゴシック" pitchFamily="34" charset="-128"/>
              </a:rPr>
              <a:t>Coronal and sagittal sutures </a:t>
            </a:r>
          </a:p>
          <a:p>
            <a:pPr eaLnBrk="1" hangingPunct="1">
              <a:buFont typeface="Wingdings 2" pitchFamily="18" charset="2"/>
              <a:buNone/>
            </a:pPr>
            <a:r>
              <a:rPr lang="en-US" smtClean="0">
                <a:ea typeface="ＭＳ Ｐゴシック" pitchFamily="34" charset="-128"/>
              </a:rPr>
              <a:t>      results in an abnormally high conical head shape</a:t>
            </a:r>
          </a:p>
          <a:p>
            <a:pPr eaLnBrk="1" hangingPunct="1">
              <a:buFont typeface="Wingdings 2" pitchFamily="18" charset="2"/>
              <a:buNone/>
            </a:pPr>
            <a:endParaRPr lang="en-US" smtClean="0">
              <a:ea typeface="ＭＳ Ｐゴシック" pitchFamily="34" charset="-128"/>
            </a:endParaRPr>
          </a:p>
          <a:p>
            <a:pPr eaLnBrk="1" hangingPunct="1"/>
            <a:r>
              <a:rPr lang="en-US" smtClean="0">
                <a:ea typeface="ＭＳ Ｐゴシック" pitchFamily="34" charset="-128"/>
              </a:rPr>
              <a:t>Encountered in syndromic types. </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normAutofit fontScale="90000"/>
          </a:bodyPr>
          <a:lstStyle/>
          <a:p>
            <a:pPr eaLnBrk="1" hangingPunct="1">
              <a:defRPr/>
            </a:pPr>
            <a:r>
              <a:rPr lang="en-US" sz="4100" dirty="0"/>
              <a:t> </a:t>
            </a:r>
            <a:r>
              <a:rPr lang="en-US" sz="4100" dirty="0">
                <a:solidFill>
                  <a:srgbClr val="FFFF00"/>
                </a:solidFill>
              </a:rPr>
              <a:t>Cloverleaf</a:t>
            </a:r>
            <a:r>
              <a:rPr lang="en-US" sz="4100" dirty="0"/>
              <a:t> </a:t>
            </a:r>
            <a:r>
              <a:rPr lang="en-US" sz="4100" dirty="0">
                <a:solidFill>
                  <a:srgbClr val="FFFF00"/>
                </a:solidFill>
              </a:rPr>
              <a:t>skull</a:t>
            </a:r>
            <a:r>
              <a:rPr lang="en-US" sz="4100" dirty="0"/>
              <a:t> </a:t>
            </a:r>
            <a:r>
              <a:rPr lang="en-US" sz="4100" dirty="0" smtClean="0">
                <a:solidFill>
                  <a:srgbClr val="FFFF00"/>
                </a:solidFill>
              </a:rPr>
              <a:t>deformity</a:t>
            </a:r>
            <a:r>
              <a:rPr lang="en-US" sz="4100" dirty="0" smtClean="0"/>
              <a:t> </a:t>
            </a:r>
            <a:r>
              <a:rPr lang="en-US" sz="4100" dirty="0"/>
              <a:t>(</a:t>
            </a:r>
            <a:r>
              <a:rPr lang="en-US" sz="4100" dirty="0" err="1"/>
              <a:t>Triphyllocephaly</a:t>
            </a:r>
            <a:r>
              <a:rPr lang="en-US" sz="4100" dirty="0"/>
              <a:t>)</a:t>
            </a:r>
          </a:p>
        </p:txBody>
      </p:sp>
      <p:sp>
        <p:nvSpPr>
          <p:cNvPr id="65538" name="Content Placeholder 2"/>
          <p:cNvSpPr>
            <a:spLocks noGrp="1"/>
          </p:cNvSpPr>
          <p:nvPr>
            <p:ph idx="1"/>
          </p:nvPr>
        </p:nvSpPr>
        <p:spPr/>
        <p:txBody>
          <a:bodyPr/>
          <a:lstStyle/>
          <a:p>
            <a:pPr eaLnBrk="1" hangingPunct="1"/>
            <a:r>
              <a:rPr lang="en-US" dirty="0" smtClean="0">
                <a:ea typeface="ＭＳ Ｐゴシック" pitchFamily="34" charset="-128"/>
              </a:rPr>
              <a:t>(Derived from the Greek word </a:t>
            </a:r>
            <a:r>
              <a:rPr lang="en-US" i="1" dirty="0" err="1" smtClean="0">
                <a:ea typeface="ＭＳ Ｐゴシック" pitchFamily="34" charset="-128"/>
              </a:rPr>
              <a:t>triphyllos</a:t>
            </a:r>
            <a:r>
              <a:rPr lang="en-US" i="1" dirty="0" smtClean="0">
                <a:ea typeface="ＭＳ Ｐゴシック" pitchFamily="34" charset="-128"/>
              </a:rPr>
              <a:t>, meaning trefoil, with 3 leaves),</a:t>
            </a:r>
          </a:p>
          <a:p>
            <a:pPr eaLnBrk="1" hangingPunct="1">
              <a:buFont typeface="Arial" pitchFamily="34" charset="0"/>
              <a:buNone/>
            </a:pPr>
            <a:r>
              <a:rPr lang="en-US" dirty="0" smtClean="0">
                <a:ea typeface="ＭＳ Ｐゴシック" pitchFamily="34" charset="-128"/>
              </a:rPr>
              <a:t>     Multiple suture </a:t>
            </a:r>
            <a:r>
              <a:rPr lang="en-US" dirty="0" err="1" smtClean="0">
                <a:ea typeface="ＭＳ Ｐゴシック" pitchFamily="34" charset="-128"/>
              </a:rPr>
              <a:t>synostosis</a:t>
            </a:r>
            <a:r>
              <a:rPr lang="en-US" dirty="0" smtClean="0">
                <a:ea typeface="ＭＳ Ｐゴシック" pitchFamily="34" charset="-128"/>
              </a:rPr>
              <a:t> </a:t>
            </a:r>
          </a:p>
          <a:p>
            <a:pPr eaLnBrk="1" hangingPunct="1">
              <a:buFont typeface="Arial" pitchFamily="34" charset="0"/>
              <a:buNone/>
            </a:pPr>
            <a:endParaRPr lang="en-US" dirty="0" smtClean="0">
              <a:ea typeface="ＭＳ Ｐゴシック" pitchFamily="34" charset="-128"/>
            </a:endParaRPr>
          </a:p>
          <a:p>
            <a:pPr eaLnBrk="1" hangingPunct="1">
              <a:buFont typeface="Arial" pitchFamily="34" charset="0"/>
              <a:buNone/>
            </a:pPr>
            <a:r>
              <a:rPr lang="en-US" dirty="0" smtClean="0">
                <a:ea typeface="ＭＳ Ｐゴシック" pitchFamily="34" charset="-128"/>
              </a:rPr>
              <a:t>     Head shaped like a cloverleaf </a:t>
            </a:r>
          </a:p>
          <a:p>
            <a:pPr eaLnBrk="1" hangingPunct="1">
              <a:buFont typeface="Arial" pitchFamily="34" charset="0"/>
              <a:buNone/>
            </a:pPr>
            <a:endParaRPr lang="en-US" dirty="0" smtClean="0">
              <a:ea typeface="ＭＳ Ｐゴシック" pitchFamily="34" charset="-128"/>
            </a:endParaRPr>
          </a:p>
          <a:p>
            <a:pPr eaLnBrk="1" hangingPunct="1">
              <a:buFont typeface="Arial" pitchFamily="34" charset="0"/>
              <a:buNone/>
            </a:pPr>
            <a:r>
              <a:rPr lang="en-US" dirty="0" smtClean="0">
                <a:ea typeface="ＭＳ Ｐゴシック" pitchFamily="34" charset="-128"/>
              </a:rPr>
              <a:t>     Three bulges-two temporal and top</a:t>
            </a:r>
          </a:p>
          <a:p>
            <a:pPr eaLnBrk="1" hangingPunct="1">
              <a:buFont typeface="Arial" pitchFamily="34" charset="0"/>
              <a:buNone/>
            </a:pPr>
            <a:endParaRPr lang="en-US" dirty="0" smtClean="0">
              <a:ea typeface="ＭＳ Ｐゴシック" pitchFamily="34" charset="-128"/>
            </a:endParaRPr>
          </a:p>
          <a:p>
            <a:pPr eaLnBrk="1" hangingPunct="1">
              <a:buFont typeface="Arial" pitchFamily="34" charset="0"/>
              <a:buNone/>
            </a:pPr>
            <a:r>
              <a:rPr lang="en-US" dirty="0" smtClean="0">
                <a:ea typeface="ＭＳ Ｐゴシック" pitchFamily="34" charset="-128"/>
              </a:rPr>
              <a:t>     Pronounced constrictions in  both </a:t>
            </a:r>
            <a:r>
              <a:rPr lang="en-US" dirty="0" err="1" smtClean="0">
                <a:ea typeface="ＭＳ Ｐゴシック" pitchFamily="34" charset="-128"/>
              </a:rPr>
              <a:t>sylvian</a:t>
            </a:r>
            <a:r>
              <a:rPr lang="en-US" dirty="0" smtClean="0">
                <a:ea typeface="ＭＳ Ｐゴシック" pitchFamily="34" charset="-128"/>
              </a:rPr>
              <a:t> fissures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eaLnBrk="1" hangingPunct="1"/>
            <a:r>
              <a:rPr lang="en-US" smtClean="0">
                <a:solidFill>
                  <a:srgbClr val="FFFF00"/>
                </a:solidFill>
                <a:ea typeface="ＭＳ Ｐゴシック" pitchFamily="34" charset="-128"/>
              </a:rPr>
              <a:t>Frequency</a:t>
            </a:r>
          </a:p>
        </p:txBody>
      </p:sp>
      <p:sp>
        <p:nvSpPr>
          <p:cNvPr id="68610" name="Content Placeholder 2"/>
          <p:cNvSpPr>
            <a:spLocks noGrp="1"/>
          </p:cNvSpPr>
          <p:nvPr>
            <p:ph idx="1"/>
          </p:nvPr>
        </p:nvSpPr>
        <p:spPr/>
        <p:txBody>
          <a:bodyPr/>
          <a:lstStyle/>
          <a:p>
            <a:pPr eaLnBrk="1" hangingPunct="1">
              <a:buFont typeface="Arial" pitchFamily="34" charset="0"/>
              <a:buNone/>
            </a:pPr>
            <a:endParaRPr lang="en-US" smtClean="0">
              <a:ea typeface="ＭＳ Ｐゴシック" pitchFamily="34" charset="-128"/>
            </a:endParaRPr>
          </a:p>
          <a:p>
            <a:pPr eaLnBrk="1" hangingPunct="1">
              <a:buFont typeface="Wingdings 2" pitchFamily="18" charset="2"/>
              <a:buNone/>
            </a:pPr>
            <a:r>
              <a:rPr lang="en-US" smtClean="0">
                <a:ea typeface="ＭＳ Ｐゴシック" pitchFamily="34" charset="-128"/>
              </a:rPr>
              <a:t>    Sagittal</a:t>
            </a:r>
            <a:r>
              <a:rPr lang="en-US" smtClean="0">
                <a:latin typeface="Calibri" pitchFamily="34" charset="0"/>
                <a:ea typeface="ＭＳ Ｐゴシック" pitchFamily="34" charset="-128"/>
              </a:rPr>
              <a:t>→</a:t>
            </a:r>
            <a:r>
              <a:rPr lang="en-US" smtClean="0">
                <a:ea typeface="ＭＳ Ｐゴシック" pitchFamily="34" charset="-128"/>
              </a:rPr>
              <a:t> 45%-50%</a:t>
            </a:r>
          </a:p>
          <a:p>
            <a:pPr eaLnBrk="1" hangingPunct="1">
              <a:buFont typeface="Wingdings 2" pitchFamily="18" charset="2"/>
              <a:buNone/>
            </a:pPr>
            <a:endParaRPr lang="en-US" smtClean="0">
              <a:ea typeface="ＭＳ Ｐゴシック" pitchFamily="34" charset="-128"/>
            </a:endParaRPr>
          </a:p>
          <a:p>
            <a:pPr eaLnBrk="1" hangingPunct="1">
              <a:buFont typeface="Wingdings 2" pitchFamily="18" charset="2"/>
              <a:buNone/>
            </a:pPr>
            <a:r>
              <a:rPr lang="en-US" smtClean="0">
                <a:ea typeface="ＭＳ Ｐゴシック" pitchFamily="34" charset="-128"/>
              </a:rPr>
              <a:t>    Unilateral coronal </a:t>
            </a:r>
            <a:r>
              <a:rPr lang="en-US" smtClean="0">
                <a:latin typeface="Calibri" pitchFamily="34" charset="0"/>
                <a:ea typeface="ＭＳ Ｐゴシック" pitchFamily="34" charset="-128"/>
              </a:rPr>
              <a:t>→</a:t>
            </a:r>
            <a:r>
              <a:rPr lang="en-US" smtClean="0">
                <a:ea typeface="ＭＳ Ｐゴシック" pitchFamily="34" charset="-128"/>
              </a:rPr>
              <a:t>15%</a:t>
            </a:r>
          </a:p>
          <a:p>
            <a:pPr eaLnBrk="1" hangingPunct="1">
              <a:buFont typeface="Wingdings 2" pitchFamily="18" charset="2"/>
              <a:buNone/>
            </a:pPr>
            <a:endParaRPr lang="en-US" smtClean="0">
              <a:ea typeface="ＭＳ Ｐゴシック" pitchFamily="34" charset="-128"/>
            </a:endParaRPr>
          </a:p>
          <a:p>
            <a:pPr eaLnBrk="1" hangingPunct="1">
              <a:buFont typeface="Arial" pitchFamily="34" charset="0"/>
              <a:buNone/>
            </a:pPr>
            <a:r>
              <a:rPr lang="en-US" smtClean="0">
                <a:ea typeface="ＭＳ Ｐゴシック" pitchFamily="34" charset="-128"/>
              </a:rPr>
              <a:t>     Metopic synostosis</a:t>
            </a:r>
            <a:r>
              <a:rPr lang="en-US" smtClean="0">
                <a:latin typeface="Calibri" pitchFamily="34" charset="0"/>
                <a:ea typeface="ＭＳ Ｐゴシック" pitchFamily="34" charset="-128"/>
              </a:rPr>
              <a:t>→</a:t>
            </a:r>
            <a:r>
              <a:rPr lang="en-US" smtClean="0">
                <a:ea typeface="ＭＳ Ｐゴシック" pitchFamily="34" charset="-128"/>
              </a:rPr>
              <a:t> 5% </a:t>
            </a:r>
          </a:p>
          <a:p>
            <a:pPr eaLnBrk="1" hangingPunct="1">
              <a:buFont typeface="Arial" pitchFamily="34" charset="0"/>
              <a:buNone/>
            </a:pPr>
            <a:r>
              <a:rPr lang="en-US" smtClean="0">
                <a:ea typeface="ＭＳ Ｐゴシック" pitchFamily="34" charset="-128"/>
              </a:rPr>
              <a:t>  </a:t>
            </a:r>
          </a:p>
          <a:p>
            <a:pPr eaLnBrk="1" hangingPunct="1">
              <a:buFont typeface="Arial" pitchFamily="34" charset="0"/>
              <a:buNone/>
            </a:pPr>
            <a:r>
              <a:rPr lang="en-US" smtClean="0">
                <a:ea typeface="ＭＳ Ｐゴシック" pitchFamily="34" charset="-128"/>
              </a:rPr>
              <a:t>           Lambdoid</a:t>
            </a:r>
            <a:r>
              <a:rPr lang="en-US" smtClean="0">
                <a:latin typeface="Calibri" pitchFamily="34" charset="0"/>
                <a:ea typeface="ＭＳ Ｐゴシック" pitchFamily="34" charset="-128"/>
              </a:rPr>
              <a:t>→1.3%</a:t>
            </a:r>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a:xfrm>
            <a:off x="457200" y="1600200"/>
            <a:ext cx="8229600" cy="1143000"/>
          </a:xfrm>
        </p:spPr>
        <p:txBody>
          <a:bodyPr/>
          <a:lstStyle/>
          <a:p>
            <a:pPr eaLnBrk="1" hangingPunct="1"/>
            <a:r>
              <a:rPr lang="en-US" sz="4500" smtClean="0">
                <a:solidFill>
                  <a:srgbClr val="FFFF00"/>
                </a:solidFill>
                <a:ea typeface="ＭＳ Ｐゴシック" pitchFamily="34" charset="-128"/>
              </a:rPr>
              <a:t>CRANIOSYNOSTOSIS</a:t>
            </a:r>
            <a:r>
              <a:rPr lang="en-US" sz="4500" smtClean="0">
                <a:ea typeface="ＭＳ Ｐゴシック" pitchFamily="34" charset="-128"/>
              </a:rPr>
              <a:t/>
            </a:r>
            <a:br>
              <a:rPr lang="en-US" sz="4500" smtClean="0">
                <a:ea typeface="ＭＳ Ｐゴシック" pitchFamily="34" charset="-128"/>
              </a:rPr>
            </a:br>
            <a:r>
              <a:rPr lang="en-US" sz="4500" smtClean="0">
                <a:solidFill>
                  <a:srgbClr val="FFFF00"/>
                </a:solidFill>
                <a:ea typeface="ＭＳ Ｐゴシック" pitchFamily="34" charset="-128"/>
              </a:rPr>
              <a:t>SYNDROMES</a:t>
            </a:r>
            <a:r>
              <a:rPr lang="en-US" sz="4500" smtClean="0">
                <a:ea typeface="ＭＳ Ｐゴシック" pitchFamily="34" charset="-128"/>
              </a:rPr>
              <a:t/>
            </a:r>
            <a:br>
              <a:rPr lang="en-US" sz="4500" smtClean="0">
                <a:ea typeface="ＭＳ Ｐゴシック" pitchFamily="34" charset="-128"/>
              </a:rPr>
            </a:br>
            <a:endParaRPr lang="en-US" sz="4500" smtClean="0">
              <a:ea typeface="ＭＳ Ｐゴシック" pitchFamily="34" charset="-128"/>
            </a:endParaRPr>
          </a:p>
        </p:txBody>
      </p:sp>
      <p:sp>
        <p:nvSpPr>
          <p:cNvPr id="69634" name="Content Placeholder 2"/>
          <p:cNvSpPr>
            <a:spLocks noGrp="1"/>
          </p:cNvSpPr>
          <p:nvPr>
            <p:ph idx="1"/>
          </p:nvPr>
        </p:nvSpPr>
        <p:spPr/>
        <p:txBody>
          <a:bodyPr/>
          <a:lstStyle/>
          <a:p>
            <a:pPr eaLnBrk="1" hangingPunct="1"/>
            <a:r>
              <a:rPr lang="en-US" sz="2800" smtClean="0">
                <a:ea typeface="ＭＳ Ｐゴシック" pitchFamily="34" charset="-128"/>
              </a:rPr>
              <a:t>10-20 % of cases</a:t>
            </a:r>
          </a:p>
          <a:p>
            <a:pPr eaLnBrk="1" hangingPunct="1"/>
            <a:endParaRPr lang="en-US" sz="2800" smtClean="0">
              <a:ea typeface="ＭＳ Ｐゴシック" pitchFamily="34" charset="-128"/>
            </a:endParaRPr>
          </a:p>
          <a:p>
            <a:pPr eaLnBrk="1" hangingPunct="1"/>
            <a:r>
              <a:rPr lang="en-US" sz="2800" smtClean="0">
                <a:ea typeface="ＭＳ Ｐゴシック" pitchFamily="34" charset="-128"/>
              </a:rPr>
              <a:t>Autosomal Dominant</a:t>
            </a:r>
          </a:p>
          <a:p>
            <a:pPr lvl="1" eaLnBrk="1" hangingPunct="1"/>
            <a:r>
              <a:rPr lang="en-US" smtClean="0">
                <a:ea typeface="ＭＳ Ｐゴシック" pitchFamily="34" charset="-128"/>
              </a:rPr>
              <a:t>Linked to Chromosome 10</a:t>
            </a:r>
          </a:p>
          <a:p>
            <a:pPr lvl="1" eaLnBrk="1" hangingPunct="1"/>
            <a:r>
              <a:rPr lang="en-US" smtClean="0">
                <a:ea typeface="ＭＳ Ｐゴシック" pitchFamily="34" charset="-128"/>
              </a:rPr>
              <a:t>Multi-sutural, complex case</a:t>
            </a:r>
          </a:p>
          <a:p>
            <a:pPr algn="ctr" eaLnBrk="1" hangingPunct="1"/>
            <a:endParaRPr lang="en-US" sz="2800" smtClean="0">
              <a:ea typeface="ＭＳ Ｐゴシック" pitchFamily="34" charset="-128"/>
            </a:endParaRPr>
          </a:p>
          <a:p>
            <a:pPr algn="ctr" eaLnBrk="1" hangingPunct="1"/>
            <a:r>
              <a:rPr lang="en-US" sz="2800" smtClean="0">
                <a:ea typeface="ＭＳ Ｐゴシック" pitchFamily="34" charset="-128"/>
              </a:rPr>
              <a:t>If a suture is fused, check hands, feet, big toe and thumb</a:t>
            </a:r>
          </a:p>
          <a:p>
            <a:pPr eaLnBrk="1" hangingPunct="1"/>
            <a:endParaRPr lang="en-US" sz="2800" smtClean="0">
              <a:ea typeface="ＭＳ Ｐゴシック" pitchFamily="34"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pPr eaLnBrk="1" hangingPunct="1"/>
            <a:r>
              <a:rPr lang="en-US" smtClean="0">
                <a:solidFill>
                  <a:srgbClr val="FFFF00"/>
                </a:solidFill>
                <a:ea typeface="ＭＳ Ｐゴシック" pitchFamily="34" charset="-128"/>
              </a:rPr>
              <a:t>Crouzon</a:t>
            </a:r>
            <a:r>
              <a:rPr lang="ja-JP" altLang="en-US" smtClean="0">
                <a:solidFill>
                  <a:srgbClr val="FFFF00"/>
                </a:solidFill>
                <a:ea typeface="ＭＳ Ｐゴシック" pitchFamily="34" charset="-128"/>
              </a:rPr>
              <a:t>’</a:t>
            </a:r>
            <a:r>
              <a:rPr lang="en-US" altLang="ja-JP" smtClean="0">
                <a:solidFill>
                  <a:srgbClr val="FFFF00"/>
                </a:solidFill>
                <a:ea typeface="ＭＳ Ｐゴシック" pitchFamily="34" charset="-128"/>
              </a:rPr>
              <a:t>s</a:t>
            </a:r>
            <a:endParaRPr lang="en-US" smtClean="0">
              <a:solidFill>
                <a:srgbClr val="FFFF00"/>
              </a:solidFill>
              <a:ea typeface="ＭＳ Ｐゴシック" pitchFamily="34" charset="-128"/>
            </a:endParaRPr>
          </a:p>
        </p:txBody>
      </p:sp>
      <p:sp>
        <p:nvSpPr>
          <p:cNvPr id="70658" name="Content Placeholder 2"/>
          <p:cNvSpPr>
            <a:spLocks noGrp="1"/>
          </p:cNvSpPr>
          <p:nvPr>
            <p:ph idx="1"/>
          </p:nvPr>
        </p:nvSpPr>
        <p:spPr/>
        <p:txBody>
          <a:bodyPr/>
          <a:lstStyle/>
          <a:p>
            <a:pPr eaLnBrk="1" hangingPunct="1">
              <a:buFont typeface="Arial" pitchFamily="34" charset="0"/>
              <a:buNone/>
            </a:pPr>
            <a:endParaRPr lang="en-US" smtClean="0">
              <a:ea typeface="ＭＳ Ｐゴシック" pitchFamily="34" charset="-128"/>
            </a:endParaRPr>
          </a:p>
          <a:p>
            <a:pPr eaLnBrk="1" hangingPunct="1"/>
            <a:r>
              <a:rPr lang="en-US" smtClean="0">
                <a:ea typeface="ＭＳ Ｐゴシック" pitchFamily="34" charset="-128"/>
              </a:rPr>
              <a:t>Autosomal - dominant pattern.</a:t>
            </a:r>
          </a:p>
          <a:p>
            <a:pPr eaLnBrk="1" hangingPunct="1"/>
            <a:r>
              <a:rPr lang="en-US" smtClean="0">
                <a:ea typeface="ＭＳ Ｐゴシック" pitchFamily="34" charset="-128"/>
              </a:rPr>
              <a:t>     One of every 25,000 live births  </a:t>
            </a:r>
          </a:p>
          <a:p>
            <a:pPr eaLnBrk="1" hangingPunct="1"/>
            <a:r>
              <a:rPr lang="en-US" smtClean="0">
                <a:ea typeface="ＭＳ Ｐゴシック" pitchFamily="34" charset="-128"/>
              </a:rPr>
              <a:t>      5 percent of cases of craniosynostosis. </a:t>
            </a:r>
          </a:p>
          <a:p>
            <a:pPr eaLnBrk="1" hangingPunct="1"/>
            <a:endParaRPr lang="en-US" sz="2200" smtClean="0">
              <a:ea typeface="ＭＳ Ｐゴシック" pitchFamily="34" charset="-128"/>
            </a:endParaRPr>
          </a:p>
          <a:p>
            <a:pPr eaLnBrk="1" hangingPunct="1"/>
            <a:endParaRPr lang="en-US" sz="1800" i="1" smtClean="0">
              <a:solidFill>
                <a:srgbClr val="FFFF00"/>
              </a:solidFill>
              <a:ea typeface="ＭＳ Ｐゴシック" pitchFamily="34" charset="-128"/>
            </a:endParaRPr>
          </a:p>
          <a:p>
            <a:pPr eaLnBrk="1" hangingPunct="1"/>
            <a:endParaRPr lang="en-US" sz="1800" i="1" smtClean="0">
              <a:solidFill>
                <a:srgbClr val="FFFF00"/>
              </a:solidFill>
              <a:ea typeface="ＭＳ Ｐゴシック" pitchFamily="34" charset="-128"/>
            </a:endParaRPr>
          </a:p>
          <a:p>
            <a:pPr eaLnBrk="1" hangingPunct="1"/>
            <a:r>
              <a:rPr lang="en-US" sz="1800" i="1" smtClean="0">
                <a:solidFill>
                  <a:srgbClr val="FFFF00"/>
                </a:solidFill>
                <a:ea typeface="ＭＳ Ｐゴシック" pitchFamily="34" charset="-128"/>
              </a:rPr>
              <a:t>Corde Mason A, Bentz ML, Losken W. Craniofacial  syndromes. In: Zitelli BJ, Davis HW, eds. Atlas of pediatric physical diagnosis. 4th ed. St. Louis:              Mosby, 2002:803-17</a:t>
            </a:r>
            <a:r>
              <a:rPr lang="en-US" sz="2200" i="1" smtClean="0">
                <a:solidFill>
                  <a:srgbClr val="FFFF00"/>
                </a:solidFill>
                <a:ea typeface="ＭＳ Ｐゴシック" pitchFamily="34" charset="-128"/>
              </a:rPr>
              <a:t>.</a:t>
            </a:r>
          </a:p>
          <a:p>
            <a:pPr eaLnBrk="1" hangingPunct="1">
              <a:buFont typeface="Arial" pitchFamily="34" charset="0"/>
              <a:buNone/>
            </a:pPr>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pPr eaLnBrk="1" hangingPunct="1"/>
            <a:r>
              <a:rPr lang="en-US" smtClean="0">
                <a:solidFill>
                  <a:srgbClr val="FFFF00"/>
                </a:solidFill>
                <a:ea typeface="ＭＳ Ｐゴシック" pitchFamily="34" charset="-128"/>
              </a:rPr>
              <a:t>Clinical</a:t>
            </a:r>
            <a:r>
              <a:rPr lang="en-US" smtClean="0">
                <a:ea typeface="ＭＳ Ｐゴシック" pitchFamily="34" charset="-128"/>
              </a:rPr>
              <a:t> </a:t>
            </a:r>
            <a:r>
              <a:rPr lang="en-US" smtClean="0">
                <a:solidFill>
                  <a:srgbClr val="FFFF00"/>
                </a:solidFill>
                <a:ea typeface="ＭＳ Ｐゴシック" pitchFamily="34" charset="-128"/>
              </a:rPr>
              <a:t>findings</a:t>
            </a:r>
          </a:p>
        </p:txBody>
      </p:sp>
      <p:sp>
        <p:nvSpPr>
          <p:cNvPr id="71682" name="Content Placeholder 2"/>
          <p:cNvSpPr>
            <a:spLocks noGrp="1"/>
          </p:cNvSpPr>
          <p:nvPr>
            <p:ph idx="1"/>
          </p:nvPr>
        </p:nvSpPr>
        <p:spPr>
          <a:xfrm>
            <a:off x="457200" y="1935163"/>
            <a:ext cx="5181600" cy="4389437"/>
          </a:xfrm>
        </p:spPr>
        <p:txBody>
          <a:bodyPr/>
          <a:lstStyle/>
          <a:p>
            <a:pPr eaLnBrk="1" hangingPunct="1"/>
            <a:r>
              <a:rPr lang="en-US" smtClean="0">
                <a:ea typeface="ＭＳ Ｐゴシック" pitchFamily="34" charset="-128"/>
              </a:rPr>
              <a:t>Brachycephaly,</a:t>
            </a:r>
          </a:p>
          <a:p>
            <a:pPr eaLnBrk="1" hangingPunct="1"/>
            <a:r>
              <a:rPr lang="en-US" smtClean="0">
                <a:ea typeface="ＭＳ Ｐゴシック" pitchFamily="34" charset="-128"/>
              </a:rPr>
              <a:t>Significant hypertelorism, proptosis, maxillary</a:t>
            </a:r>
          </a:p>
          <a:p>
            <a:pPr eaLnBrk="1" hangingPunct="1">
              <a:buFont typeface="Arial" pitchFamily="34" charset="0"/>
              <a:buNone/>
            </a:pPr>
            <a:r>
              <a:rPr lang="en-US" smtClean="0">
                <a:ea typeface="ＭＳ Ｐゴシック" pitchFamily="34" charset="-128"/>
              </a:rPr>
              <a:t>     hypoplasia, beaked nose </a:t>
            </a:r>
          </a:p>
          <a:p>
            <a:pPr eaLnBrk="1" hangingPunct="1">
              <a:buFont typeface="Arial" pitchFamily="34" charset="0"/>
              <a:buNone/>
            </a:pPr>
            <a:r>
              <a:rPr lang="en-US" smtClean="0">
                <a:ea typeface="ＭＳ Ｐゴシック" pitchFamily="34" charset="-128"/>
              </a:rPr>
              <a:t> Intracranial anomalies </a:t>
            </a:r>
          </a:p>
          <a:p>
            <a:pPr eaLnBrk="1" hangingPunct="1"/>
            <a:r>
              <a:rPr lang="en-US" smtClean="0">
                <a:ea typeface="ＭＳ Ｐゴシック" pitchFamily="34" charset="-128"/>
              </a:rPr>
              <a:t>Hydrocephalus, Chiari 1 malformation, and</a:t>
            </a:r>
          </a:p>
          <a:p>
            <a:pPr eaLnBrk="1" hangingPunct="1">
              <a:buFont typeface="Arial" pitchFamily="34" charset="0"/>
              <a:buNone/>
            </a:pPr>
            <a:r>
              <a:rPr lang="en-US" smtClean="0">
                <a:ea typeface="ＭＳ Ｐゴシック" pitchFamily="34" charset="-128"/>
              </a:rPr>
              <a:t>      hindbrain herniation (70 percent).</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228600" y="457200"/>
            <a:ext cx="8229600" cy="1066800"/>
          </a:xfrm>
        </p:spPr>
        <p:txBody>
          <a:bodyPr/>
          <a:lstStyle/>
          <a:p>
            <a:pPr eaLnBrk="1" hangingPunct="1"/>
            <a:r>
              <a:rPr lang="en-US" smtClean="0">
                <a:ea typeface="ＭＳ Ｐゴシック" pitchFamily="34" charset="-128"/>
              </a:rPr>
              <a:t> </a:t>
            </a:r>
          </a:p>
        </p:txBody>
      </p:sp>
      <p:sp>
        <p:nvSpPr>
          <p:cNvPr id="73730" name="Text Box 5"/>
          <p:cNvSpPr txBox="1">
            <a:spLocks noChangeArrowheads="1"/>
          </p:cNvSpPr>
          <p:nvPr/>
        </p:nvSpPr>
        <p:spPr bwMode="auto">
          <a:xfrm>
            <a:off x="1295400" y="4800600"/>
            <a:ext cx="300038" cy="646113"/>
          </a:xfrm>
          <a:prstGeom prst="rect">
            <a:avLst/>
          </a:prstGeom>
          <a:noFill/>
          <a:ln w="47625">
            <a:noFill/>
            <a:miter lim="800000"/>
            <a:headEnd/>
            <a:tailEnd/>
          </a:ln>
        </p:spPr>
        <p:txBody>
          <a:bodyPr wrap="none">
            <a:spAutoFit/>
          </a:bodyPr>
          <a:lstStyle/>
          <a:p>
            <a:pPr>
              <a:buFontTx/>
              <a:buChar char="•"/>
            </a:pPr>
            <a:endParaRPr lang="en-US">
              <a:latin typeface="Calibri" pitchFamily="34" charset="0"/>
            </a:endParaRPr>
          </a:p>
          <a:p>
            <a:pPr>
              <a:buFontTx/>
              <a:buChar char="•"/>
            </a:pPr>
            <a:endParaRPr lang="en-US">
              <a:latin typeface="Calibri" pitchFamily="34" charset="0"/>
            </a:endParaRPr>
          </a:p>
        </p:txBody>
      </p:sp>
      <p:sp>
        <p:nvSpPr>
          <p:cNvPr id="73731" name="Content Placeholder 6"/>
          <p:cNvSpPr>
            <a:spLocks noGrp="1"/>
          </p:cNvSpPr>
          <p:nvPr>
            <p:ph idx="1"/>
          </p:nvPr>
        </p:nvSpPr>
        <p:spPr>
          <a:xfrm>
            <a:off x="381000" y="990600"/>
            <a:ext cx="8229600" cy="4694238"/>
          </a:xfrm>
        </p:spPr>
        <p:txBody>
          <a:bodyPr/>
          <a:lstStyle/>
          <a:p>
            <a:pPr>
              <a:buFontTx/>
              <a:buChar char="•"/>
            </a:pPr>
            <a:r>
              <a:rPr lang="en-US" sz="3600" smtClean="0">
                <a:ea typeface="ＭＳ Ｐゴシック" pitchFamily="34" charset="-128"/>
              </a:rPr>
              <a:t> </a:t>
            </a:r>
            <a:r>
              <a:rPr lang="en-US" sz="3600" smtClean="0">
                <a:latin typeface="Calibri" pitchFamily="34" charset="0"/>
                <a:ea typeface="ＭＳ Ｐゴシック" pitchFamily="34" charset="-128"/>
              </a:rPr>
              <a:t>Normal intellect</a:t>
            </a:r>
          </a:p>
          <a:p>
            <a:pPr>
              <a:buFontTx/>
              <a:buChar char="•"/>
            </a:pPr>
            <a:r>
              <a:rPr lang="en-US" sz="3600" smtClean="0">
                <a:latin typeface="Calibri" pitchFamily="34" charset="0"/>
                <a:ea typeface="ＭＳ Ｐゴシック" pitchFamily="34" charset="-128"/>
              </a:rPr>
              <a:t> Normal extremities</a:t>
            </a:r>
          </a:p>
          <a:p>
            <a:pPr>
              <a:buFontTx/>
              <a:buChar char="•"/>
            </a:pPr>
            <a:r>
              <a:rPr lang="en-US" sz="3600" smtClean="0">
                <a:latin typeface="Calibri" pitchFamily="34" charset="0"/>
                <a:ea typeface="ＭＳ Ｐゴシック" pitchFamily="34" charset="-128"/>
              </a:rPr>
              <a:t> 5 % have Acanthosis nigricans</a:t>
            </a:r>
          </a:p>
          <a:p>
            <a:pPr>
              <a:buFontTx/>
              <a:buChar char="•"/>
            </a:pPr>
            <a:r>
              <a:rPr lang="en-US" sz="3600" smtClean="0">
                <a:latin typeface="Calibri" pitchFamily="34" charset="0"/>
                <a:ea typeface="ＭＳ Ｐゴシック" pitchFamily="34" charset="-128"/>
              </a:rPr>
              <a:t> 30 % have progressive hydrocephalus</a:t>
            </a:r>
            <a:endParaRPr lang="en-US" sz="3600" smtClean="0">
              <a:ea typeface="ＭＳ Ｐゴシック" pitchFamily="34" charset="-12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457200" y="228600"/>
            <a:ext cx="8229600" cy="1219200"/>
          </a:xfrm>
        </p:spPr>
        <p:txBody>
          <a:bodyPr/>
          <a:lstStyle/>
          <a:p>
            <a:pPr eaLnBrk="1" hangingPunct="1"/>
            <a:r>
              <a:rPr lang="en-US" sz="4500" smtClean="0">
                <a:solidFill>
                  <a:srgbClr val="FFFF00"/>
                </a:solidFill>
                <a:ea typeface="ＭＳ Ｐゴシック" pitchFamily="34" charset="-128"/>
              </a:rPr>
              <a:t>Apert</a:t>
            </a:r>
            <a:r>
              <a:rPr lang="ja-JP" altLang="en-US" sz="4500" smtClean="0">
                <a:solidFill>
                  <a:srgbClr val="FFFF00"/>
                </a:solidFill>
                <a:ea typeface="ＭＳ Ｐゴシック" pitchFamily="34" charset="-128"/>
              </a:rPr>
              <a:t>’</a:t>
            </a:r>
            <a:r>
              <a:rPr lang="en-US" altLang="ja-JP" sz="4500" smtClean="0">
                <a:solidFill>
                  <a:srgbClr val="FFFF00"/>
                </a:solidFill>
                <a:ea typeface="ＭＳ Ｐゴシック" pitchFamily="34" charset="-128"/>
              </a:rPr>
              <a:t>s</a:t>
            </a:r>
            <a:r>
              <a:rPr lang="en-US" altLang="ja-JP" sz="4500" smtClean="0">
                <a:ea typeface="ＭＳ Ｐゴシック" pitchFamily="34" charset="-128"/>
              </a:rPr>
              <a:t> -</a:t>
            </a:r>
            <a:r>
              <a:rPr lang="ja-JP" altLang="en-US" sz="3200" smtClean="0">
                <a:ea typeface="ＭＳ Ｐゴシック" pitchFamily="34" charset="-128"/>
              </a:rPr>
              <a:t>“</a:t>
            </a:r>
            <a:r>
              <a:rPr lang="en-US" altLang="ja-JP" sz="3200" smtClean="0">
                <a:ea typeface="ＭＳ Ｐゴシック" pitchFamily="34" charset="-128"/>
              </a:rPr>
              <a:t>Crouzon</a:t>
            </a:r>
            <a:r>
              <a:rPr lang="ja-JP" altLang="en-US" sz="3200" smtClean="0">
                <a:ea typeface="ＭＳ Ｐゴシック" pitchFamily="34" charset="-128"/>
              </a:rPr>
              <a:t>’</a:t>
            </a:r>
            <a:r>
              <a:rPr lang="en-US" altLang="ja-JP" sz="3200" smtClean="0">
                <a:ea typeface="ＭＳ Ｐゴシック" pitchFamily="34" charset="-128"/>
              </a:rPr>
              <a:t>s with Hand Involvement</a:t>
            </a:r>
            <a:r>
              <a:rPr lang="ja-JP" altLang="en-US" sz="3200" smtClean="0">
                <a:ea typeface="ＭＳ Ｐゴシック" pitchFamily="34" charset="-128"/>
              </a:rPr>
              <a:t>”</a:t>
            </a:r>
            <a:endParaRPr lang="en-US" sz="3200" smtClean="0">
              <a:ea typeface="ＭＳ Ｐゴシック" pitchFamily="34" charset="-128"/>
            </a:endParaRPr>
          </a:p>
        </p:txBody>
      </p:sp>
      <p:sp>
        <p:nvSpPr>
          <p:cNvPr id="74755" name="Text Box 4"/>
          <p:cNvSpPr txBox="1">
            <a:spLocks noChangeArrowheads="1"/>
          </p:cNvSpPr>
          <p:nvPr/>
        </p:nvSpPr>
        <p:spPr bwMode="auto">
          <a:xfrm>
            <a:off x="1828800" y="2590800"/>
            <a:ext cx="5186363" cy="2800767"/>
          </a:xfrm>
          <a:prstGeom prst="rect">
            <a:avLst/>
          </a:prstGeom>
          <a:noFill/>
          <a:ln w="47625">
            <a:noFill/>
            <a:miter lim="800000"/>
            <a:headEnd/>
            <a:tailEnd/>
          </a:ln>
        </p:spPr>
        <p:txBody>
          <a:bodyPr wrap="square">
            <a:spAutoFit/>
          </a:bodyPr>
          <a:lstStyle/>
          <a:p>
            <a:pPr>
              <a:buFontTx/>
              <a:buChar char="•"/>
            </a:pPr>
            <a:r>
              <a:rPr lang="en-US" sz="2800" dirty="0">
                <a:latin typeface="Calibri" pitchFamily="34" charset="0"/>
              </a:rPr>
              <a:t>1 in 55,000</a:t>
            </a:r>
          </a:p>
          <a:p>
            <a:pPr>
              <a:buFontTx/>
              <a:buChar char="•"/>
            </a:pPr>
            <a:r>
              <a:rPr lang="en-US" sz="2800" dirty="0">
                <a:latin typeface="Calibri" pitchFamily="34" charset="0"/>
              </a:rPr>
              <a:t> Varying intellect (50 % with </a:t>
            </a:r>
            <a:r>
              <a:rPr lang="en-US" sz="2800" dirty="0" err="1">
                <a:latin typeface="Calibri" pitchFamily="34" charset="0"/>
              </a:rPr>
              <a:t>MR</a:t>
            </a:r>
            <a:r>
              <a:rPr lang="en-US" sz="2800" dirty="0">
                <a:latin typeface="Calibri" pitchFamily="34" charset="0"/>
              </a:rPr>
              <a:t>)</a:t>
            </a:r>
          </a:p>
          <a:p>
            <a:pPr>
              <a:buFontTx/>
              <a:buChar char="•"/>
            </a:pPr>
            <a:r>
              <a:rPr lang="en-US" sz="2800" dirty="0">
                <a:latin typeface="Calibri" pitchFamily="34" charset="0"/>
              </a:rPr>
              <a:t> </a:t>
            </a:r>
            <a:r>
              <a:rPr lang="en-US" sz="2800" dirty="0" err="1">
                <a:latin typeface="Calibri" pitchFamily="34" charset="0"/>
                <a:hlinkClick r:id="rId2" action="ppaction://hlinksldjump"/>
              </a:rPr>
              <a:t>Syndactyly</a:t>
            </a:r>
            <a:endParaRPr lang="en-US" sz="2800" dirty="0">
              <a:latin typeface="Calibri" pitchFamily="34" charset="0"/>
            </a:endParaRPr>
          </a:p>
          <a:p>
            <a:pPr>
              <a:buFontTx/>
              <a:buChar char="•"/>
            </a:pPr>
            <a:r>
              <a:rPr lang="en-US" sz="2800" dirty="0">
                <a:latin typeface="Calibri" pitchFamily="34" charset="0"/>
              </a:rPr>
              <a:t> Cervical vertebral anomalies</a:t>
            </a:r>
          </a:p>
          <a:p>
            <a:pPr>
              <a:buFontTx/>
              <a:buChar char="•"/>
            </a:pPr>
            <a:r>
              <a:rPr lang="en-US" sz="2800" dirty="0">
                <a:latin typeface="Calibri" pitchFamily="34" charset="0"/>
              </a:rPr>
              <a:t> Rare hydrocephalus</a:t>
            </a:r>
          </a:p>
          <a:p>
            <a:pPr>
              <a:buFontTx/>
              <a:buChar char="•"/>
            </a:pPr>
            <a:endParaRPr lang="en-US" dirty="0">
              <a:latin typeface="Calibri" pitchFamily="34" charset="0"/>
            </a:endParaRPr>
          </a:p>
          <a:p>
            <a:pPr>
              <a:buFontTx/>
              <a:buChar char="•"/>
            </a:pP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ea typeface="ＭＳ Ｐゴシック" pitchFamily="34" charset="-128"/>
              </a:rPr>
              <a:t> </a:t>
            </a:r>
            <a:r>
              <a:rPr lang="en-US" smtClean="0">
                <a:solidFill>
                  <a:srgbClr val="FFFF00"/>
                </a:solidFill>
                <a:ea typeface="ＭＳ Ｐゴシック" pitchFamily="34" charset="-128"/>
              </a:rPr>
              <a:t>Brain</a:t>
            </a:r>
            <a:r>
              <a:rPr lang="en-US" smtClean="0">
                <a:ea typeface="ＭＳ Ｐゴシック" pitchFamily="34" charset="-128"/>
              </a:rPr>
              <a:t> </a:t>
            </a:r>
            <a:r>
              <a:rPr lang="en-US" smtClean="0">
                <a:solidFill>
                  <a:srgbClr val="FFFF00"/>
                </a:solidFill>
                <a:ea typeface="ＭＳ Ｐゴシック" pitchFamily="34" charset="-128"/>
              </a:rPr>
              <a:t>Growth</a:t>
            </a:r>
          </a:p>
        </p:txBody>
      </p:sp>
      <p:sp>
        <p:nvSpPr>
          <p:cNvPr id="18434" name="Content Placeholder 2"/>
          <p:cNvSpPr>
            <a:spLocks noGrp="1"/>
          </p:cNvSpPr>
          <p:nvPr>
            <p:ph idx="1"/>
          </p:nvPr>
        </p:nvSpPr>
        <p:spPr/>
        <p:txBody>
          <a:bodyPr/>
          <a:lstStyle/>
          <a:p>
            <a:pPr eaLnBrk="1" hangingPunct="1">
              <a:buFont typeface="Wingdings 2" pitchFamily="18" charset="2"/>
              <a:buNone/>
            </a:pPr>
            <a:endParaRPr lang="en-US" smtClean="0">
              <a:ea typeface="ＭＳ Ｐゴシック" pitchFamily="34" charset="-128"/>
            </a:endParaRPr>
          </a:p>
          <a:p>
            <a:pPr eaLnBrk="1" hangingPunct="1"/>
            <a:r>
              <a:rPr lang="en-US" smtClean="0">
                <a:ea typeface="ＭＳ Ｐゴシック" pitchFamily="34" charset="-128"/>
              </a:rPr>
              <a:t> At term has</a:t>
            </a:r>
          </a:p>
          <a:p>
            <a:pPr eaLnBrk="1" hangingPunct="1">
              <a:buFont typeface="Arial" pitchFamily="34" charset="0"/>
              <a:buNone/>
            </a:pPr>
            <a:r>
              <a:rPr lang="en-US" smtClean="0">
                <a:ea typeface="ＭＳ Ｐゴシック" pitchFamily="34" charset="-128"/>
              </a:rPr>
              <a:t>   nearly 40 percent of his or her adult brain volume,</a:t>
            </a:r>
          </a:p>
          <a:p>
            <a:pPr eaLnBrk="1" hangingPunct="1"/>
            <a:r>
              <a:rPr lang="en-US" smtClean="0">
                <a:ea typeface="ＭＳ Ｐゴシック" pitchFamily="34" charset="-128"/>
              </a:rPr>
              <a:t>And this increases to 80 percent by three</a:t>
            </a:r>
          </a:p>
          <a:p>
            <a:pPr eaLnBrk="1" hangingPunct="1">
              <a:buFont typeface="Arial" pitchFamily="34" charset="0"/>
              <a:buNone/>
            </a:pPr>
            <a:r>
              <a:rPr lang="en-US" smtClean="0">
                <a:ea typeface="ＭＳ Ｐゴシック" pitchFamily="34" charset="-128"/>
              </a:rPr>
              <a:t>   years of age.</a:t>
            </a:r>
          </a:p>
          <a:p>
            <a:pPr eaLnBrk="1" hangingPunct="1"/>
            <a:r>
              <a:rPr lang="en-US" smtClean="0">
                <a:ea typeface="ＭＳ Ｐゴシック" pitchFamily="34" charset="-128"/>
              </a:rPr>
              <a:t>Continues to grow until the age of 12 yrs</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a:xfrm>
            <a:off x="457200" y="1295400"/>
            <a:ext cx="8229600" cy="1143000"/>
          </a:xfrm>
        </p:spPr>
        <p:txBody>
          <a:bodyPr/>
          <a:lstStyle/>
          <a:p>
            <a:r>
              <a:rPr lang="en-US" b="1" smtClean="0">
                <a:ea typeface="ＭＳ Ｐゴシック" pitchFamily="34" charset="-128"/>
              </a:rPr>
              <a:t>PFEIFFER SYNDROME</a:t>
            </a:r>
            <a:br>
              <a:rPr lang="en-US" b="1" smtClean="0">
                <a:ea typeface="ＭＳ Ｐゴシック" pitchFamily="34" charset="-128"/>
              </a:rPr>
            </a:br>
            <a:endParaRPr lang="en-US" smtClean="0">
              <a:ea typeface="ＭＳ Ｐゴシック" pitchFamily="34" charset="-128"/>
            </a:endParaRPr>
          </a:p>
        </p:txBody>
      </p:sp>
      <p:sp>
        <p:nvSpPr>
          <p:cNvPr id="76802" name="Content Placeholder 2"/>
          <p:cNvSpPr>
            <a:spLocks noGrp="1"/>
          </p:cNvSpPr>
          <p:nvPr>
            <p:ph idx="1"/>
          </p:nvPr>
        </p:nvSpPr>
        <p:spPr/>
        <p:txBody>
          <a:bodyPr/>
          <a:lstStyle/>
          <a:p>
            <a:r>
              <a:rPr lang="en-US" smtClean="0">
                <a:ea typeface="ＭＳ Ｐゴシック" pitchFamily="34" charset="-128"/>
              </a:rPr>
              <a:t>1 in 2 lakhs</a:t>
            </a:r>
          </a:p>
          <a:p>
            <a:r>
              <a:rPr lang="en-US" smtClean="0">
                <a:ea typeface="ＭＳ Ｐゴシック" pitchFamily="34" charset="-128"/>
              </a:rPr>
              <a:t>Clover leaf skull in 20%</a:t>
            </a:r>
          </a:p>
          <a:p>
            <a:r>
              <a:rPr lang="en-US" smtClean="0">
                <a:ea typeface="ＭＳ Ｐゴシック" pitchFamily="34" charset="-128"/>
              </a:rPr>
              <a:t>Broad thumbs, broad great toes</a:t>
            </a:r>
          </a:p>
          <a:p>
            <a:r>
              <a:rPr lang="en-US" smtClean="0">
                <a:ea typeface="ＭＳ Ｐゴシック" pitchFamily="34" charset="-128"/>
              </a:rPr>
              <a:t>Intelligence is reported to be normal</a:t>
            </a:r>
          </a:p>
          <a:p>
            <a:endParaRPr lang="en-US" smtClean="0">
              <a:ea typeface="ＭＳ Ｐゴシック" pitchFamily="34" charset="-128"/>
            </a:endParaRPr>
          </a:p>
          <a:p>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a:xfrm>
            <a:off x="381000" y="1447800"/>
            <a:ext cx="8229600" cy="1143000"/>
          </a:xfrm>
        </p:spPr>
        <p:txBody>
          <a:bodyPr/>
          <a:lstStyle/>
          <a:p>
            <a:r>
              <a:rPr lang="en-US" b="1" smtClean="0">
                <a:solidFill>
                  <a:srgbClr val="FFFF00"/>
                </a:solidFill>
                <a:ea typeface="ＭＳ Ｐゴシック" pitchFamily="34" charset="-128"/>
              </a:rPr>
              <a:t>CARPENTER SYNDROME</a:t>
            </a:r>
            <a:br>
              <a:rPr lang="en-US" b="1" smtClean="0">
                <a:solidFill>
                  <a:srgbClr val="FFFF00"/>
                </a:solidFill>
                <a:ea typeface="ＭＳ Ｐゴシック" pitchFamily="34" charset="-128"/>
              </a:rPr>
            </a:br>
            <a:endParaRPr lang="en-US" smtClean="0">
              <a:solidFill>
                <a:srgbClr val="FFFF00"/>
              </a:solidFill>
              <a:ea typeface="ＭＳ Ｐゴシック" pitchFamily="34" charset="-128"/>
            </a:endParaRPr>
          </a:p>
        </p:txBody>
      </p:sp>
      <p:sp>
        <p:nvSpPr>
          <p:cNvPr id="78850" name="Content Placeholder 2"/>
          <p:cNvSpPr>
            <a:spLocks noGrp="1"/>
          </p:cNvSpPr>
          <p:nvPr>
            <p:ph idx="1"/>
          </p:nvPr>
        </p:nvSpPr>
        <p:spPr/>
        <p:txBody>
          <a:bodyPr/>
          <a:lstStyle/>
          <a:p>
            <a:r>
              <a:rPr lang="en-US" smtClean="0">
                <a:ea typeface="ＭＳ Ｐゴシック" pitchFamily="34" charset="-128"/>
              </a:rPr>
              <a:t>Autosomal recessive.</a:t>
            </a:r>
          </a:p>
          <a:p>
            <a:r>
              <a:rPr lang="en-US" smtClean="0">
                <a:ea typeface="ＭＳ Ｐゴシック" pitchFamily="34" charset="-128"/>
              </a:rPr>
              <a:t>Syndactyly of feet</a:t>
            </a:r>
          </a:p>
          <a:p>
            <a:r>
              <a:rPr lang="en-US" smtClean="0">
                <a:ea typeface="ＭＳ Ｐゴシック" pitchFamily="34" charset="-128"/>
              </a:rPr>
              <a:t>Sagittal and lambdoid suture closes first coronal last</a:t>
            </a:r>
          </a:p>
          <a:p>
            <a:r>
              <a:rPr lang="en-US" smtClean="0">
                <a:ea typeface="ＭＳ Ｐゴシック" pitchFamily="34" charset="-128"/>
              </a:rPr>
              <a:t>Cardiac abnormalities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a:xfrm>
            <a:off x="0" y="838200"/>
            <a:ext cx="8229600" cy="1143000"/>
          </a:xfrm>
        </p:spPr>
        <p:txBody>
          <a:bodyPr/>
          <a:lstStyle/>
          <a:p>
            <a:pPr eaLnBrk="1" hangingPunct="1"/>
            <a:r>
              <a:rPr lang="en-US" b="1" smtClean="0">
                <a:ea typeface="ＭＳ Ｐゴシック" pitchFamily="34" charset="-128"/>
              </a:rPr>
              <a:t>     </a:t>
            </a:r>
            <a:r>
              <a:rPr lang="en-US" b="1" smtClean="0">
                <a:solidFill>
                  <a:srgbClr val="FFFF00"/>
                </a:solidFill>
                <a:ea typeface="ＭＳ Ｐゴシック" pitchFamily="34" charset="-128"/>
              </a:rPr>
              <a:t>Diagnosis</a:t>
            </a:r>
          </a:p>
        </p:txBody>
      </p:sp>
      <p:sp>
        <p:nvSpPr>
          <p:cNvPr id="79874" name="Content Placeholder 2"/>
          <p:cNvSpPr>
            <a:spLocks noGrp="1"/>
          </p:cNvSpPr>
          <p:nvPr>
            <p:ph idx="1"/>
          </p:nvPr>
        </p:nvSpPr>
        <p:spPr/>
        <p:txBody>
          <a:bodyPr/>
          <a:lstStyle/>
          <a:p>
            <a:pPr eaLnBrk="1" hangingPunct="1"/>
            <a:r>
              <a:rPr lang="en-US" smtClean="0">
                <a:ea typeface="ＭＳ Ｐゴシック" pitchFamily="34" charset="-128"/>
              </a:rPr>
              <a:t>Clinical history </a:t>
            </a:r>
          </a:p>
          <a:p>
            <a:pPr eaLnBrk="1" hangingPunct="1"/>
            <a:r>
              <a:rPr lang="en-US" smtClean="0">
                <a:ea typeface="ＭＳ Ｐゴシック" pitchFamily="34" charset="-128"/>
              </a:rPr>
              <a:t>Physical examination </a:t>
            </a:r>
          </a:p>
          <a:p>
            <a:pPr eaLnBrk="1" hangingPunct="1"/>
            <a:r>
              <a:rPr lang="en-US" smtClean="0">
                <a:ea typeface="ＭＳ Ｐゴシック" pitchFamily="34" charset="-128"/>
              </a:rPr>
              <a:t>Radiographic studies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80898" name="Content Placeholder 2"/>
          <p:cNvSpPr>
            <a:spLocks noGrp="1"/>
          </p:cNvSpPr>
          <p:nvPr>
            <p:ph idx="1"/>
          </p:nvPr>
        </p:nvSpPr>
        <p:spPr/>
        <p:txBody>
          <a:bodyPr/>
          <a:lstStyle/>
          <a:p>
            <a:pPr eaLnBrk="1" hangingPunct="1"/>
            <a:r>
              <a:rPr lang="en-US" dirty="0" smtClean="0">
                <a:ea typeface="ＭＳ Ｐゴシック" pitchFamily="34" charset="-128"/>
              </a:rPr>
              <a:t>Passage of the head through the birth canal deforms the head. This shape is retained for 2-3 weeks </a:t>
            </a:r>
            <a:r>
              <a:rPr lang="en-US" dirty="0" err="1" smtClean="0">
                <a:ea typeface="ＭＳ Ｐゴシック" pitchFamily="34" charset="-128"/>
              </a:rPr>
              <a:t>postnatally</a:t>
            </a:r>
            <a:r>
              <a:rPr lang="en-US" dirty="0" smtClean="0">
                <a:ea typeface="ＭＳ Ｐゴシック" pitchFamily="34" charset="-128"/>
              </a:rPr>
              <a:t>.</a:t>
            </a:r>
          </a:p>
          <a:p>
            <a:pPr eaLnBrk="1" hangingPunct="1"/>
            <a:endParaRPr lang="en-US" dirty="0" smtClean="0">
              <a:ea typeface="ＭＳ Ｐゴシック" pitchFamily="34" charset="-128"/>
            </a:endParaRPr>
          </a:p>
          <a:p>
            <a:pPr eaLnBrk="1" hangingPunct="1"/>
            <a:r>
              <a:rPr lang="en-US" dirty="0" smtClean="0">
                <a:solidFill>
                  <a:srgbClr val="FFFF00"/>
                </a:solidFill>
                <a:ea typeface="ＭＳ Ｐゴシック" pitchFamily="34" charset="-128"/>
              </a:rPr>
              <a:t>Early diagnosis is important</a:t>
            </a:r>
          </a:p>
          <a:p>
            <a:pPr eaLnBrk="1" hangingPunct="1">
              <a:buFont typeface="Arial" pitchFamily="34" charset="0"/>
              <a:buNone/>
            </a:pPr>
            <a:r>
              <a:rPr lang="en-US" dirty="0" smtClean="0">
                <a:ea typeface="ＭＳ Ｐゴシック" pitchFamily="34" charset="-128"/>
              </a:rPr>
              <a:t>    The brain grows rapidly during this period </a:t>
            </a:r>
          </a:p>
          <a:p>
            <a:pPr eaLnBrk="1" hangingPunct="1">
              <a:buFont typeface="Arial" pitchFamily="34" charset="0"/>
              <a:buNone/>
            </a:pPr>
            <a:r>
              <a:rPr lang="en-US" dirty="0" smtClean="0">
                <a:ea typeface="ＭＳ Ｐゴシック" pitchFamily="34" charset="-128"/>
              </a:rPr>
              <a:t>    Delay only worsens the deformity of the head shape.</a:t>
            </a: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81922" name="Content Placeholder 2"/>
          <p:cNvSpPr>
            <a:spLocks noGrp="1"/>
          </p:cNvSpPr>
          <p:nvPr>
            <p:ph idx="1"/>
          </p:nvPr>
        </p:nvSpPr>
        <p:spPr>
          <a:xfrm>
            <a:off x="457200" y="1447800"/>
            <a:ext cx="8229600" cy="4953000"/>
          </a:xfrm>
        </p:spPr>
        <p:txBody>
          <a:bodyPr/>
          <a:lstStyle/>
          <a:p>
            <a:pPr eaLnBrk="1" hangingPunct="1">
              <a:buFont typeface="Arial" pitchFamily="34" charset="0"/>
              <a:buChar char="•"/>
            </a:pPr>
            <a:r>
              <a:rPr lang="en-US" smtClean="0">
                <a:ea typeface="ＭＳ Ｐゴシック" pitchFamily="34" charset="-128"/>
              </a:rPr>
              <a:t>Birth,  sleeping position. </a:t>
            </a:r>
          </a:p>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r>
              <a:rPr lang="en-US" smtClean="0">
                <a:ea typeface="ＭＳ Ｐゴシック" pitchFamily="34" charset="-128"/>
              </a:rPr>
              <a:t>Head tilt, torticollis</a:t>
            </a:r>
          </a:p>
          <a:p>
            <a:pPr eaLnBrk="1" hangingPunct="1">
              <a:buFont typeface="Wingdings 2" pitchFamily="18" charset="2"/>
              <a:buNone/>
            </a:pPr>
            <a:r>
              <a:rPr lang="en-US" smtClean="0">
                <a:ea typeface="ＭＳ Ｐゴシック" pitchFamily="34" charset="-128"/>
              </a:rPr>
              <a:t>         deformational plagiocephaly </a:t>
            </a:r>
          </a:p>
          <a:p>
            <a:pPr eaLnBrk="1" hangingPunct="1">
              <a:buFont typeface="Arial" pitchFamily="34" charset="0"/>
              <a:buNone/>
            </a:pPr>
            <a:r>
              <a:rPr lang="en-US" smtClean="0">
                <a:ea typeface="ＭＳ Ｐゴシック" pitchFamily="34" charset="-128"/>
              </a:rPr>
              <a:t>   </a:t>
            </a:r>
          </a:p>
          <a:p>
            <a:pPr eaLnBrk="1" hangingPunct="1">
              <a:buFont typeface="Arial" pitchFamily="34" charset="0"/>
              <a:buChar char="•"/>
            </a:pPr>
            <a:r>
              <a:rPr lang="en-US" smtClean="0">
                <a:ea typeface="ＭＳ Ｐゴシック" pitchFamily="34" charset="-128"/>
              </a:rPr>
              <a:t>Family history</a:t>
            </a:r>
          </a:p>
          <a:p>
            <a:pPr eaLnBrk="1" hangingPunct="1">
              <a:buFont typeface="Wingdings 2" pitchFamily="18" charset="2"/>
              <a:buNone/>
            </a:pPr>
            <a:r>
              <a:rPr lang="en-US" smtClean="0">
                <a:ea typeface="ＭＳ Ｐゴシック" pitchFamily="34" charset="-128"/>
              </a:rPr>
              <a:t>         Abnormal head shape or multiple systemic problems (eg,cardiac, genitourinary, musculoskeletal) </a:t>
            </a:r>
          </a:p>
        </p:txBody>
      </p:sp>
      <p:sp>
        <p:nvSpPr>
          <p:cNvPr id="81923" name="Title 1"/>
          <p:cNvSpPr txBox="1">
            <a:spLocks/>
          </p:cNvSpPr>
          <p:nvPr/>
        </p:nvSpPr>
        <p:spPr bwMode="auto">
          <a:xfrm>
            <a:off x="533400" y="533400"/>
            <a:ext cx="8229600" cy="762000"/>
          </a:xfrm>
          <a:prstGeom prst="rect">
            <a:avLst/>
          </a:prstGeom>
          <a:noFill/>
          <a:ln w="9525">
            <a:noFill/>
            <a:miter lim="800000"/>
            <a:headEnd/>
            <a:tailEnd/>
          </a:ln>
        </p:spPr>
        <p:txBody>
          <a:bodyPr lIns="0" rIns="0" bIns="0" anchor="b"/>
          <a:lstStyle/>
          <a:p>
            <a:r>
              <a:rPr lang="en-US" sz="5400">
                <a:solidFill>
                  <a:srgbClr val="FFFF00"/>
                </a:solidFill>
              </a:rPr>
              <a:t>Detailed</a:t>
            </a:r>
            <a:r>
              <a:rPr lang="en-US" sz="5400">
                <a:solidFill>
                  <a:srgbClr val="E9F9FB"/>
                </a:solidFill>
              </a:rPr>
              <a:t> </a:t>
            </a:r>
            <a:r>
              <a:rPr lang="en-US" sz="5400">
                <a:solidFill>
                  <a:srgbClr val="FFFF00"/>
                </a:solidFill>
              </a:rPr>
              <a:t>history</a:t>
            </a:r>
            <a:r>
              <a:rPr lang="en-US" sz="5400">
                <a:solidFill>
                  <a:srgbClr val="E9F9FB"/>
                </a:solidFill>
              </a:rPr>
              <a:t> </a:t>
            </a:r>
            <a:endParaRPr lang="en-US" sz="5000">
              <a:solidFill>
                <a:srgbClr val="E9F9FB"/>
              </a:solidFill>
              <a:latin typeface="Calibri"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p:txBody>
          <a:bodyPr/>
          <a:lstStyle/>
          <a:p>
            <a:pPr eaLnBrk="1" hangingPunct="1"/>
            <a:r>
              <a:rPr lang="en-US" smtClean="0">
                <a:solidFill>
                  <a:srgbClr val="FFFF00"/>
                </a:solidFill>
                <a:ea typeface="ＭＳ Ｐゴシック" pitchFamily="34" charset="-128"/>
              </a:rPr>
              <a:t>Clinical</a:t>
            </a:r>
            <a:r>
              <a:rPr lang="en-US" smtClean="0">
                <a:ea typeface="ＭＳ Ｐゴシック" pitchFamily="34" charset="-128"/>
              </a:rPr>
              <a:t> </a:t>
            </a:r>
            <a:r>
              <a:rPr lang="en-US" smtClean="0">
                <a:solidFill>
                  <a:srgbClr val="FFFF00"/>
                </a:solidFill>
                <a:ea typeface="ＭＳ Ｐゴシック" pitchFamily="34" charset="-128"/>
              </a:rPr>
              <a:t>Exam</a:t>
            </a:r>
          </a:p>
        </p:txBody>
      </p:sp>
      <p:sp>
        <p:nvSpPr>
          <p:cNvPr id="82946" name="Content Placeholder 2"/>
          <p:cNvSpPr>
            <a:spLocks noGrp="1"/>
          </p:cNvSpPr>
          <p:nvPr>
            <p:ph idx="1"/>
          </p:nvPr>
        </p:nvSpPr>
        <p:spPr/>
        <p:txBody>
          <a:bodyPr/>
          <a:lstStyle/>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
        <p:nvSpPr>
          <p:cNvPr id="82947" name="Rectangle 3"/>
          <p:cNvSpPr txBox="1">
            <a:spLocks noChangeArrowheads="1"/>
          </p:cNvSpPr>
          <p:nvPr/>
        </p:nvSpPr>
        <p:spPr bwMode="auto">
          <a:xfrm>
            <a:off x="838200" y="1524000"/>
            <a:ext cx="7772400" cy="4114800"/>
          </a:xfrm>
          <a:prstGeom prst="rect">
            <a:avLst/>
          </a:prstGeom>
          <a:noFill/>
          <a:ln w="9525">
            <a:noFill/>
            <a:miter lim="800000"/>
            <a:headEnd/>
            <a:tailEnd/>
          </a:ln>
        </p:spPr>
        <p:txBody>
          <a:bodyPr/>
          <a:lstStyle/>
          <a:p>
            <a:pPr marL="342900" indent="-342900">
              <a:lnSpc>
                <a:spcPct val="90000"/>
              </a:lnSpc>
              <a:spcBef>
                <a:spcPct val="20000"/>
              </a:spcBef>
            </a:pPr>
            <a:endParaRPr lang="en-US" sz="3000">
              <a:latin typeface="Constantia" pitchFamily="18" charset="0"/>
            </a:endParaRPr>
          </a:p>
          <a:p>
            <a:pPr marL="342900" indent="-342900">
              <a:lnSpc>
                <a:spcPct val="90000"/>
              </a:lnSpc>
              <a:spcBef>
                <a:spcPct val="20000"/>
              </a:spcBef>
              <a:buFont typeface="Arial" pitchFamily="34" charset="0"/>
              <a:buChar char="•"/>
            </a:pPr>
            <a:r>
              <a:rPr lang="en-US" sz="3000">
                <a:latin typeface="Constantia" pitchFamily="18" charset="0"/>
              </a:rPr>
              <a:t>Head shape (from above, side)</a:t>
            </a:r>
          </a:p>
          <a:p>
            <a:pPr marL="342900" indent="-342900">
              <a:lnSpc>
                <a:spcPct val="90000"/>
              </a:lnSpc>
              <a:spcBef>
                <a:spcPct val="20000"/>
              </a:spcBef>
              <a:buFont typeface="Arial" pitchFamily="34" charset="0"/>
              <a:buChar char="•"/>
            </a:pPr>
            <a:r>
              <a:rPr lang="en-US" sz="3000">
                <a:latin typeface="Constantia" pitchFamily="18" charset="0"/>
              </a:rPr>
              <a:t>Ear and facial symmetry</a:t>
            </a:r>
          </a:p>
          <a:p>
            <a:pPr marL="342900" indent="-342900">
              <a:lnSpc>
                <a:spcPct val="90000"/>
              </a:lnSpc>
              <a:spcBef>
                <a:spcPct val="20000"/>
              </a:spcBef>
              <a:buFont typeface="Arial" pitchFamily="34" charset="0"/>
              <a:buChar char="•"/>
            </a:pPr>
            <a:r>
              <a:rPr lang="en-US" sz="3000">
                <a:latin typeface="Constantia" pitchFamily="18" charset="0"/>
              </a:rPr>
              <a:t>Palpate suture lines &amp; fontanelles</a:t>
            </a:r>
          </a:p>
          <a:p>
            <a:pPr marL="342900" indent="-342900">
              <a:lnSpc>
                <a:spcPct val="90000"/>
              </a:lnSpc>
              <a:spcBef>
                <a:spcPct val="20000"/>
              </a:spcBef>
              <a:buFont typeface="Arial" pitchFamily="34" charset="0"/>
              <a:buChar char="•"/>
            </a:pPr>
            <a:r>
              <a:rPr lang="en-US" sz="2800">
                <a:latin typeface="Constantia" pitchFamily="18" charset="0"/>
              </a:rPr>
              <a:t>Look for ridging</a:t>
            </a:r>
          </a:p>
          <a:p>
            <a:pPr marL="342900" indent="-342900">
              <a:lnSpc>
                <a:spcPct val="90000"/>
              </a:lnSpc>
              <a:spcBef>
                <a:spcPct val="20000"/>
              </a:spcBef>
              <a:buFont typeface="Arial" pitchFamily="34" charset="0"/>
              <a:buChar char="•"/>
            </a:pPr>
            <a:r>
              <a:rPr lang="en-US" sz="3000">
                <a:latin typeface="Constantia" pitchFamily="18" charset="0"/>
              </a:rPr>
              <a:t>Look for associated anomalies</a:t>
            </a:r>
          </a:p>
          <a:p>
            <a:pPr marL="342900" indent="-342900">
              <a:lnSpc>
                <a:spcPct val="90000"/>
              </a:lnSpc>
              <a:spcBef>
                <a:spcPct val="20000"/>
              </a:spcBef>
              <a:buFont typeface="Arial" pitchFamily="34" charset="0"/>
              <a:buChar char="•"/>
            </a:pPr>
            <a:r>
              <a:rPr lang="en-US" sz="3000">
                <a:solidFill>
                  <a:srgbClr val="FFFF00"/>
                </a:solidFill>
                <a:latin typeface="Constantia" pitchFamily="18" charset="0"/>
              </a:rPr>
              <a:t>If a suture is fused,</a:t>
            </a:r>
          </a:p>
          <a:p>
            <a:pPr marL="342900" indent="-342900" algn="ctr">
              <a:lnSpc>
                <a:spcPct val="90000"/>
              </a:lnSpc>
            </a:pPr>
            <a:r>
              <a:rPr lang="en-US" sz="3000">
                <a:solidFill>
                  <a:srgbClr val="FFFF00"/>
                </a:solidFill>
                <a:latin typeface="Constantia" pitchFamily="18" charset="0"/>
              </a:rPr>
              <a:t>check hands, feet, big toe and thumb</a:t>
            </a:r>
          </a:p>
          <a:p>
            <a:pPr marL="342900" indent="-342900">
              <a:lnSpc>
                <a:spcPct val="90000"/>
              </a:lnSpc>
              <a:spcBef>
                <a:spcPct val="20000"/>
              </a:spcBef>
              <a:buFont typeface="Arial" pitchFamily="34" charset="0"/>
              <a:buChar char="•"/>
            </a:pPr>
            <a:endParaRPr lang="en-US" sz="3000">
              <a:latin typeface="Constantia" pitchFamily="18" charset="0"/>
            </a:endParaRPr>
          </a:p>
          <a:p>
            <a:pPr marL="342900" indent="-342900">
              <a:lnSpc>
                <a:spcPct val="90000"/>
              </a:lnSpc>
              <a:spcBef>
                <a:spcPct val="20000"/>
              </a:spcBef>
            </a:pPr>
            <a:endParaRPr lang="en-US" sz="3000">
              <a:latin typeface="Constantia"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pPr eaLnBrk="1" hangingPunct="1"/>
            <a:r>
              <a:rPr lang="en-US" smtClean="0">
                <a:ea typeface="ＭＳ Ｐゴシック" pitchFamily="34" charset="-128"/>
              </a:rPr>
              <a:t>FUNCTIONAL CONSEQUENCES</a:t>
            </a:r>
          </a:p>
        </p:txBody>
      </p:sp>
      <p:sp>
        <p:nvSpPr>
          <p:cNvPr id="83970" name="Content Placeholder 2"/>
          <p:cNvSpPr>
            <a:spLocks noGrp="1"/>
          </p:cNvSpPr>
          <p:nvPr>
            <p:ph idx="1"/>
          </p:nvPr>
        </p:nvSpPr>
        <p:spPr/>
        <p:txBody>
          <a:bodyPr/>
          <a:lstStyle/>
          <a:p>
            <a:pPr eaLnBrk="1" hangingPunct="1">
              <a:buFont typeface="Arial" pitchFamily="34" charset="0"/>
              <a:buNone/>
            </a:pPr>
            <a:r>
              <a:rPr lang="en-US" smtClean="0">
                <a:solidFill>
                  <a:srgbClr val="FFFF00"/>
                </a:solidFill>
                <a:ea typeface="ＭＳ Ｐゴシック" pitchFamily="34" charset="-128"/>
              </a:rPr>
              <a:t>Intra cranial hypertension</a:t>
            </a:r>
          </a:p>
          <a:p>
            <a:pPr eaLnBrk="1" hangingPunct="1"/>
            <a:r>
              <a:rPr lang="en-US" smtClean="0">
                <a:ea typeface="ＭＳ Ｐゴシック" pitchFamily="34" charset="-128"/>
              </a:rPr>
              <a:t>Complicates one third of cases</a:t>
            </a:r>
          </a:p>
          <a:p>
            <a:pPr eaLnBrk="1" hangingPunct="1"/>
            <a:r>
              <a:rPr lang="en-US" smtClean="0">
                <a:ea typeface="ＭＳ Ｐゴシック" pitchFamily="34" charset="-128"/>
              </a:rPr>
              <a:t>Principal indication of surgery</a:t>
            </a:r>
          </a:p>
          <a:p>
            <a:pPr eaLnBrk="1" hangingPunct="1"/>
            <a:r>
              <a:rPr lang="en-US" smtClean="0">
                <a:ea typeface="ＭＳ Ｐゴシック" pitchFamily="34" charset="-128"/>
              </a:rPr>
              <a:t>ICP monitoring </a:t>
            </a:r>
          </a:p>
          <a:p>
            <a:pPr eaLnBrk="1" hangingPunct="1"/>
            <a:r>
              <a:rPr lang="en-US" smtClean="0">
                <a:ea typeface="ＭＳ Ｐゴシック" pitchFamily="34" charset="-128"/>
              </a:rPr>
              <a:t>Syndromic forms </a:t>
            </a:r>
            <a:r>
              <a:rPr lang="en-US" smtClean="0">
                <a:latin typeface="Calibri" pitchFamily="34" charset="0"/>
                <a:ea typeface="ＭＳ Ｐゴシック" pitchFamily="34" charset="-128"/>
              </a:rPr>
              <a:t>→</a:t>
            </a:r>
            <a:r>
              <a:rPr lang="en-US" smtClean="0">
                <a:ea typeface="ＭＳ Ｐゴシック" pitchFamily="34" charset="-128"/>
              </a:rPr>
              <a:t>30%</a:t>
            </a:r>
          </a:p>
          <a:p>
            <a:pPr eaLnBrk="1" hangingPunct="1"/>
            <a:r>
              <a:rPr lang="en-US" smtClean="0">
                <a:ea typeface="ＭＳ Ｐゴシック" pitchFamily="34" charset="-128"/>
              </a:rPr>
              <a:t>17% single suture</a:t>
            </a:r>
          </a:p>
          <a:p>
            <a:pPr eaLnBrk="1" hangingPunct="1"/>
            <a:r>
              <a:rPr lang="en-US" smtClean="0">
                <a:solidFill>
                  <a:srgbClr val="FFFF00"/>
                </a:solidFill>
                <a:ea typeface="ＭＳ Ｐゴシック" pitchFamily="34" charset="-128"/>
              </a:rPr>
              <a:t>Causes </a:t>
            </a:r>
            <a:r>
              <a:rPr lang="en-US" smtClean="0">
                <a:ea typeface="ＭＳ Ｐゴシック" pitchFamily="34" charset="-128"/>
              </a:rPr>
              <a:t>  Abnormal venous drainage</a:t>
            </a:r>
          </a:p>
          <a:p>
            <a:pPr eaLnBrk="1" hangingPunct="1">
              <a:buFont typeface="Wingdings 2" pitchFamily="18" charset="2"/>
              <a:buNone/>
            </a:pPr>
            <a:r>
              <a:rPr lang="en-US" smtClean="0">
                <a:ea typeface="ＭＳ Ｐゴシック" pitchFamily="34" charset="-128"/>
              </a:rPr>
              <a:t>                  Respiratory obstruction</a:t>
            </a:r>
          </a:p>
          <a:p>
            <a:pPr eaLnBrk="1" hangingPunct="1">
              <a:buFont typeface="Wingdings 2" pitchFamily="18" charset="2"/>
              <a:buNone/>
            </a:pPr>
            <a:r>
              <a:rPr lang="en-US" smtClean="0">
                <a:ea typeface="ＭＳ Ｐゴシック" pitchFamily="34" charset="-128"/>
              </a:rPr>
              <a:t>                  Chiari malformations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pPr eaLnBrk="1" hangingPunct="1"/>
            <a:r>
              <a:rPr lang="en-US" smtClean="0">
                <a:solidFill>
                  <a:srgbClr val="FFFF00"/>
                </a:solidFill>
                <a:ea typeface="ＭＳ Ｐゴシック" pitchFamily="34" charset="-128"/>
              </a:rPr>
              <a:t>Hydrocephalous</a:t>
            </a:r>
          </a:p>
        </p:txBody>
      </p:sp>
      <p:sp>
        <p:nvSpPr>
          <p:cNvPr id="84994" name="Content Placeholder 2"/>
          <p:cNvSpPr>
            <a:spLocks noGrp="1"/>
          </p:cNvSpPr>
          <p:nvPr>
            <p:ph idx="1"/>
          </p:nvPr>
        </p:nvSpPr>
        <p:spPr/>
        <p:txBody>
          <a:bodyPr/>
          <a:lstStyle/>
          <a:p>
            <a:pPr eaLnBrk="1" hangingPunct="1">
              <a:buFont typeface="Arial" pitchFamily="34" charset="0"/>
              <a:buChar char="•"/>
            </a:pPr>
            <a:r>
              <a:rPr lang="en-US" smtClean="0">
                <a:ea typeface="ＭＳ Ｐゴシック" pitchFamily="34" charset="-128"/>
              </a:rPr>
              <a:t>4% to 18%</a:t>
            </a:r>
          </a:p>
          <a:p>
            <a:pPr eaLnBrk="1" hangingPunct="1">
              <a:buFont typeface="Arial" pitchFamily="34" charset="0"/>
              <a:buChar char="•"/>
            </a:pPr>
            <a:r>
              <a:rPr lang="en-US" smtClean="0">
                <a:ea typeface="ＭＳ Ｐゴシック" pitchFamily="34" charset="-128"/>
              </a:rPr>
              <a:t>Communicating</a:t>
            </a:r>
          </a:p>
          <a:p>
            <a:pPr eaLnBrk="1" hangingPunct="1">
              <a:buFont typeface="Arial" pitchFamily="34" charset="0"/>
              <a:buChar char="•"/>
            </a:pPr>
            <a:r>
              <a:rPr lang="en-US" smtClean="0">
                <a:ea typeface="ＭＳ Ｐゴシック" pitchFamily="34" charset="-128"/>
              </a:rPr>
              <a:t>?causes</a:t>
            </a:r>
          </a:p>
          <a:p>
            <a:pPr eaLnBrk="1" hangingPunct="1">
              <a:buFont typeface="Arial" pitchFamily="34" charset="0"/>
              <a:buChar char="•"/>
            </a:pPr>
            <a:r>
              <a:rPr lang="en-US" smtClean="0">
                <a:ea typeface="ＭＳ Ｐゴシック" pitchFamily="34" charset="-128"/>
              </a:rPr>
              <a:t>Cerebral maldovelopment</a:t>
            </a:r>
          </a:p>
          <a:p>
            <a:pPr eaLnBrk="1" hangingPunct="1">
              <a:buFont typeface="Arial" pitchFamily="34" charset="0"/>
              <a:buChar char="•"/>
            </a:pPr>
            <a:r>
              <a:rPr lang="en-US" smtClean="0">
                <a:ea typeface="ＭＳ Ｐゴシック" pitchFamily="34" charset="-128"/>
              </a:rPr>
              <a:t>Brain atrophy</a:t>
            </a:r>
          </a:p>
          <a:p>
            <a:pPr eaLnBrk="1" hangingPunct="1">
              <a:buFont typeface="Arial" pitchFamily="34" charset="0"/>
              <a:buChar char="•"/>
            </a:pPr>
            <a:r>
              <a:rPr lang="en-US" smtClean="0">
                <a:ea typeface="ＭＳ Ｐゴシック" pitchFamily="34" charset="-128"/>
              </a:rPr>
              <a:t>Abnormal csf circulation</a:t>
            </a:r>
          </a:p>
          <a:p>
            <a:pPr eaLnBrk="1" hangingPunct="1">
              <a:buFont typeface="Arial" pitchFamily="34" charset="0"/>
              <a:buChar char="•"/>
            </a:pPr>
            <a:r>
              <a:rPr lang="en-US" smtClean="0">
                <a:ea typeface="ＭＳ Ｐゴシック" pitchFamily="34" charset="-128"/>
              </a:rPr>
              <a:t>Venous outflow obstruction</a:t>
            </a:r>
          </a:p>
          <a:p>
            <a:pPr eaLnBrk="1" hangingPunct="1">
              <a:buFont typeface="Arial" pitchFamily="34" charset="0"/>
              <a:buChar char="•"/>
            </a:pPr>
            <a:r>
              <a:rPr lang="en-US" smtClean="0">
                <a:ea typeface="ＭＳ Ｐゴシック" pitchFamily="34" charset="-128"/>
              </a:rPr>
              <a:t>Hind brain herniation</a:t>
            </a:r>
          </a:p>
          <a:p>
            <a:pPr eaLnBrk="1" hangingPunct="1">
              <a:buFont typeface="Arial" pitchFamily="34" charset="0"/>
              <a:buChar char="•"/>
            </a:pPr>
            <a:r>
              <a:rPr lang="en-US" smtClean="0">
                <a:ea typeface="ＭＳ Ｐゴシック" pitchFamily="34" charset="-128"/>
              </a:rPr>
              <a:t>Aqueductal stenosis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Content Placeholder 2"/>
          <p:cNvSpPr>
            <a:spLocks noGrp="1"/>
          </p:cNvSpPr>
          <p:nvPr>
            <p:ph idx="1"/>
          </p:nvPr>
        </p:nvSpPr>
        <p:spPr/>
        <p:txBody>
          <a:bodyPr/>
          <a:lstStyle/>
          <a:p>
            <a:pPr eaLnBrk="1" hangingPunct="1"/>
            <a:r>
              <a:rPr lang="en-US" smtClean="0">
                <a:ea typeface="ＭＳ Ｐゴシック" pitchFamily="34" charset="-128"/>
              </a:rPr>
              <a:t>Syndromic craniosynostosis</a:t>
            </a:r>
          </a:p>
          <a:p>
            <a:pPr eaLnBrk="1" hangingPunct="1"/>
            <a:r>
              <a:rPr lang="en-US" smtClean="0">
                <a:ea typeface="ＭＳ Ｐゴシック" pitchFamily="34" charset="-128"/>
              </a:rPr>
              <a:t>Manifest during sleep</a:t>
            </a:r>
          </a:p>
          <a:p>
            <a:pPr eaLnBrk="1" hangingPunct="1"/>
            <a:r>
              <a:rPr lang="en-US" smtClean="0">
                <a:ea typeface="ＭＳ Ｐゴシック" pitchFamily="34" charset="-128"/>
              </a:rPr>
              <a:t>Maxillary hypoplasia, choanal stenosis, tonsillar hypertrophy</a:t>
            </a:r>
          </a:p>
          <a:p>
            <a:pPr eaLnBrk="1" hangingPunct="1"/>
            <a:r>
              <a:rPr lang="en-US" smtClean="0">
                <a:ea typeface="ＭＳ Ｐゴシック" pitchFamily="34" charset="-128"/>
              </a:rPr>
              <a:t>Nasal stents, tonsillectomy or tracheostomy</a:t>
            </a:r>
          </a:p>
          <a:p>
            <a:pPr eaLnBrk="1" hangingPunct="1"/>
            <a:r>
              <a:rPr lang="en-US" smtClean="0">
                <a:ea typeface="ＭＳ Ｐゴシック" pitchFamily="34" charset="-128"/>
              </a:rPr>
              <a:t>Nocturnal CPAP </a:t>
            </a:r>
          </a:p>
          <a:p>
            <a:pPr eaLnBrk="1" hangingPunct="1"/>
            <a:r>
              <a:rPr lang="en-US" smtClean="0">
                <a:ea typeface="ＭＳ Ｐゴシック" pitchFamily="34" charset="-128"/>
              </a:rPr>
              <a:t>Surgical correction of midfacial hypoplasia</a:t>
            </a:r>
          </a:p>
        </p:txBody>
      </p:sp>
      <p:sp>
        <p:nvSpPr>
          <p:cNvPr id="86018" name="Title 3"/>
          <p:cNvSpPr>
            <a:spLocks noGrp="1"/>
          </p:cNvSpPr>
          <p:nvPr>
            <p:ph type="title"/>
          </p:nvPr>
        </p:nvSpPr>
        <p:spPr/>
        <p:txBody>
          <a:bodyPr/>
          <a:lstStyle/>
          <a:p>
            <a:r>
              <a:rPr lang="en-US" smtClean="0">
                <a:solidFill>
                  <a:srgbClr val="FFFF00"/>
                </a:solidFill>
                <a:ea typeface="ＭＳ Ｐゴシック" pitchFamily="34" charset="-128"/>
              </a:rPr>
              <a:t>Respiratory</a:t>
            </a:r>
            <a:r>
              <a:rPr lang="en-US" smtClean="0">
                <a:ea typeface="ＭＳ Ｐゴシック" pitchFamily="34" charset="-128"/>
              </a:rPr>
              <a:t> </a:t>
            </a:r>
            <a:r>
              <a:rPr lang="en-US" smtClean="0">
                <a:solidFill>
                  <a:srgbClr val="FFFF00"/>
                </a:solidFill>
                <a:ea typeface="ＭＳ Ｐゴシック" pitchFamily="34" charset="-128"/>
              </a:rPr>
              <a:t>Abnormalities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pPr eaLnBrk="1" hangingPunct="1"/>
            <a:r>
              <a:rPr lang="en-US" smtClean="0">
                <a:solidFill>
                  <a:srgbClr val="FFFF00"/>
                </a:solidFill>
                <a:ea typeface="ＭＳ Ｐゴシック" pitchFamily="34" charset="-128"/>
              </a:rPr>
              <a:t>Feeding</a:t>
            </a:r>
          </a:p>
        </p:txBody>
      </p:sp>
      <p:sp>
        <p:nvSpPr>
          <p:cNvPr id="87042" name="Content Placeholder 2"/>
          <p:cNvSpPr>
            <a:spLocks noGrp="1"/>
          </p:cNvSpPr>
          <p:nvPr>
            <p:ph idx="1"/>
          </p:nvPr>
        </p:nvSpPr>
        <p:spPr/>
        <p:txBody>
          <a:bodyPr/>
          <a:lstStyle/>
          <a:p>
            <a:pPr eaLnBrk="1" hangingPunct="1"/>
            <a:r>
              <a:rPr lang="en-US" smtClean="0">
                <a:ea typeface="ＭＳ Ｐゴシック" pitchFamily="34" charset="-128"/>
              </a:rPr>
              <a:t>Abnormalities of palatal shape and movement</a:t>
            </a:r>
          </a:p>
          <a:p>
            <a:pPr eaLnBrk="1" hangingPunct="1"/>
            <a:r>
              <a:rPr lang="en-US" smtClean="0">
                <a:ea typeface="ＭＳ Ｐゴシック" pitchFamily="34" charset="-128"/>
              </a:rPr>
              <a:t>Disordered dentition</a:t>
            </a:r>
          </a:p>
          <a:p>
            <a:pPr eaLnBrk="1" hangingPunct="1"/>
            <a:r>
              <a:rPr lang="en-US" smtClean="0">
                <a:ea typeface="ＭＳ Ｐゴシック" pitchFamily="34" charset="-128"/>
              </a:rPr>
              <a:t>Dental malocclusion</a:t>
            </a:r>
          </a:p>
          <a:p>
            <a:pPr eaLnBrk="1" hangingPunct="1"/>
            <a:r>
              <a:rPr lang="en-US" smtClean="0">
                <a:ea typeface="ＭＳ Ｐゴシック" pitchFamily="34" charset="-128"/>
              </a:rPr>
              <a:t>Nasogastric tube or gastrostomy </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ea typeface="ＭＳ Ｐゴシック" pitchFamily="34" charset="-128"/>
              </a:rPr>
              <a:t> </a:t>
            </a:r>
            <a:r>
              <a:rPr lang="en-US" smtClean="0">
                <a:solidFill>
                  <a:srgbClr val="FFFF00"/>
                </a:solidFill>
                <a:ea typeface="ＭＳ Ｐゴシック" pitchFamily="34" charset="-128"/>
              </a:rPr>
              <a:t>The</a:t>
            </a:r>
            <a:r>
              <a:rPr lang="en-US" smtClean="0">
                <a:ea typeface="ＭＳ Ｐゴシック" pitchFamily="34" charset="-128"/>
              </a:rPr>
              <a:t> </a:t>
            </a:r>
            <a:r>
              <a:rPr lang="en-US" smtClean="0">
                <a:solidFill>
                  <a:srgbClr val="FFFF00"/>
                </a:solidFill>
                <a:ea typeface="ＭＳ Ｐゴシック" pitchFamily="34" charset="-128"/>
              </a:rPr>
              <a:t>cranium</a:t>
            </a:r>
          </a:p>
        </p:txBody>
      </p:sp>
      <p:sp>
        <p:nvSpPr>
          <p:cNvPr id="19458" name="Content Placeholder 2"/>
          <p:cNvSpPr>
            <a:spLocks noGrp="1"/>
          </p:cNvSpPr>
          <p:nvPr>
            <p:ph idx="1"/>
          </p:nvPr>
        </p:nvSpPr>
        <p:spPr>
          <a:xfrm>
            <a:off x="381000" y="1905000"/>
            <a:ext cx="8229600" cy="4389438"/>
          </a:xfrm>
        </p:spPr>
        <p:txBody>
          <a:bodyPr/>
          <a:lstStyle/>
          <a:p>
            <a:pPr eaLnBrk="1" hangingPunct="1">
              <a:buFont typeface="Wingdings 2" pitchFamily="18" charset="2"/>
              <a:buNone/>
            </a:pPr>
            <a:endParaRPr lang="en-US" smtClean="0">
              <a:ea typeface="ＭＳ Ｐゴシック" pitchFamily="34" charset="-128"/>
            </a:endParaRPr>
          </a:p>
          <a:p>
            <a:pPr eaLnBrk="1" hangingPunct="1"/>
            <a:r>
              <a:rPr lang="en-US" smtClean="0">
                <a:ea typeface="ＭＳ Ｐゴシック" pitchFamily="34" charset="-128"/>
              </a:rPr>
              <a:t> At term is 40 percent of adult size; </a:t>
            </a:r>
          </a:p>
          <a:p>
            <a:pPr eaLnBrk="1" hangingPunct="1"/>
            <a:endParaRPr lang="en-US" smtClean="0">
              <a:ea typeface="ＭＳ Ｐゴシック" pitchFamily="34" charset="-128"/>
            </a:endParaRPr>
          </a:p>
          <a:p>
            <a:pPr eaLnBrk="1" hangingPunct="1"/>
            <a:r>
              <a:rPr lang="en-US" smtClean="0">
                <a:ea typeface="ＭＳ Ｐゴシック" pitchFamily="34" charset="-128"/>
              </a:rPr>
              <a:t>By seven years, this increases to 90 percent.</a:t>
            </a:r>
          </a:p>
          <a:p>
            <a:pPr eaLnBrk="1" hangingPunct="1"/>
            <a:endParaRPr lang="en-US" sz="2000" smtClean="0">
              <a:ea typeface="ＭＳ Ｐゴシック" pitchFamily="34" charset="-128"/>
            </a:endParaRPr>
          </a:p>
          <a:p>
            <a:pPr eaLnBrk="1" hangingPunct="1"/>
            <a:endParaRPr lang="en-US" sz="2000" smtClean="0">
              <a:ea typeface="ＭＳ Ｐゴシック" pitchFamily="34" charset="-128"/>
            </a:endParaRPr>
          </a:p>
          <a:p>
            <a:pPr eaLnBrk="1" hangingPunct="1"/>
            <a:endParaRPr lang="en-US" sz="2000" smtClean="0">
              <a:ea typeface="ＭＳ Ｐゴシック" pitchFamily="34" charset="-128"/>
            </a:endParaRPr>
          </a:p>
          <a:p>
            <a:pPr eaLnBrk="1" hangingPunct="1"/>
            <a:r>
              <a:rPr lang="en-US" sz="1600" i="1" smtClean="0">
                <a:solidFill>
                  <a:srgbClr val="FFFF00"/>
                </a:solidFill>
                <a:ea typeface="ＭＳ Ｐゴシック" pitchFamily="34" charset="-128"/>
              </a:rPr>
              <a:t>Sun PP, Persing JA. Craniosynostosis. In: Albright</a:t>
            </a:r>
          </a:p>
          <a:p>
            <a:pPr eaLnBrk="1" hangingPunct="1">
              <a:buFont typeface="Arial" pitchFamily="34" charset="0"/>
              <a:buNone/>
            </a:pPr>
            <a:r>
              <a:rPr lang="en-US" sz="1600" i="1" smtClean="0">
                <a:solidFill>
                  <a:srgbClr val="FFFF00"/>
                </a:solidFill>
                <a:ea typeface="ＭＳ Ｐゴシック" pitchFamily="34" charset="-128"/>
              </a:rPr>
              <a:t>       AL, Pollack IF, Adelson PD, eds. Principles and practice</a:t>
            </a:r>
          </a:p>
          <a:p>
            <a:pPr eaLnBrk="1" hangingPunct="1">
              <a:buFont typeface="Wingdings 2" pitchFamily="18" charset="2"/>
              <a:buNone/>
            </a:pPr>
            <a:r>
              <a:rPr lang="en-US" sz="1600" i="1" smtClean="0">
                <a:solidFill>
                  <a:srgbClr val="FFFF00"/>
                </a:solidFill>
                <a:ea typeface="ＭＳ Ｐゴシック" pitchFamily="34" charset="-128"/>
              </a:rPr>
              <a:t>       of pediatric neurosurgery. New York: Thieme  Medical, 1999:219-42</a:t>
            </a:r>
            <a:r>
              <a:rPr lang="en-US" sz="1600" i="1" smtClean="0">
                <a:ea typeface="ＭＳ Ｐゴシック" pitchFamily="34" charset="-128"/>
              </a:rPr>
              <a:t>.</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p:txBody>
          <a:bodyPr/>
          <a:lstStyle/>
          <a:p>
            <a:pPr eaLnBrk="1" hangingPunct="1"/>
            <a:r>
              <a:rPr lang="en-US" smtClean="0">
                <a:solidFill>
                  <a:srgbClr val="FFFF00"/>
                </a:solidFill>
                <a:ea typeface="ＭＳ Ｐゴシック" pitchFamily="34" charset="-128"/>
              </a:rPr>
              <a:t>Vision</a:t>
            </a:r>
          </a:p>
        </p:txBody>
      </p:sp>
      <p:sp>
        <p:nvSpPr>
          <p:cNvPr id="88066" name="Content Placeholder 2"/>
          <p:cNvSpPr>
            <a:spLocks noGrp="1"/>
          </p:cNvSpPr>
          <p:nvPr>
            <p:ph idx="1"/>
          </p:nvPr>
        </p:nvSpPr>
        <p:spPr/>
        <p:txBody>
          <a:bodyPr/>
          <a:lstStyle/>
          <a:p>
            <a:pPr eaLnBrk="1" hangingPunct="1"/>
            <a:r>
              <a:rPr lang="en-US" smtClean="0">
                <a:ea typeface="ＭＳ Ｐゴシック" pitchFamily="34" charset="-128"/>
              </a:rPr>
              <a:t>Chronically raised ICP-----papilloedema----optic atrophy (Crouzon syndrome)</a:t>
            </a:r>
          </a:p>
          <a:p>
            <a:pPr eaLnBrk="1" hangingPunct="1"/>
            <a:r>
              <a:rPr lang="en-US" smtClean="0">
                <a:ea typeface="ＭＳ Ｐゴシック" pitchFamily="34" charset="-128"/>
              </a:rPr>
              <a:t>Shallow orbits ---------exposure </a:t>
            </a:r>
          </a:p>
          <a:p>
            <a:pPr eaLnBrk="1" hangingPunct="1"/>
            <a:r>
              <a:rPr lang="en-US" smtClean="0">
                <a:ea typeface="ＭＳ Ｐゴシック" pitchFamily="34" charset="-128"/>
              </a:rPr>
              <a:t>Primary optic atrophy</a:t>
            </a:r>
            <a:r>
              <a:rPr lang="en-US" smtClean="0">
                <a:latin typeface="Calibri" pitchFamily="34" charset="0"/>
                <a:ea typeface="ＭＳ Ｐゴシック" pitchFamily="34" charset="-128"/>
              </a:rPr>
              <a:t>: compression, traction</a:t>
            </a:r>
          </a:p>
          <a:p>
            <a:pPr eaLnBrk="1" hangingPunct="1"/>
            <a:r>
              <a:rPr lang="en-US" smtClean="0">
                <a:latin typeface="Calibri" pitchFamily="34" charset="0"/>
                <a:ea typeface="ＭＳ Ｐゴシック" pitchFamily="34" charset="-128"/>
              </a:rPr>
              <a:t>Early craniectomy</a:t>
            </a:r>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pPr eaLnBrk="1" hangingPunct="1"/>
            <a:r>
              <a:rPr lang="en-US" b="1" smtClean="0">
                <a:solidFill>
                  <a:srgbClr val="FFFF00"/>
                </a:solidFill>
                <a:ea typeface="ＭＳ Ｐゴシック" pitchFamily="34" charset="-128"/>
              </a:rPr>
              <a:t>Plain</a:t>
            </a:r>
            <a:r>
              <a:rPr lang="en-US" b="1" smtClean="0">
                <a:ea typeface="ＭＳ Ｐゴシック" pitchFamily="34" charset="-128"/>
              </a:rPr>
              <a:t> </a:t>
            </a:r>
            <a:r>
              <a:rPr lang="en-US" b="1" smtClean="0">
                <a:solidFill>
                  <a:srgbClr val="FFFF00"/>
                </a:solidFill>
                <a:ea typeface="ＭＳ Ｐゴシック" pitchFamily="34" charset="-128"/>
              </a:rPr>
              <a:t>Films</a:t>
            </a:r>
          </a:p>
        </p:txBody>
      </p:sp>
      <p:sp>
        <p:nvSpPr>
          <p:cNvPr id="89090" name="Content Placeholder 2"/>
          <p:cNvSpPr>
            <a:spLocks noGrp="1"/>
          </p:cNvSpPr>
          <p:nvPr>
            <p:ph idx="1"/>
          </p:nvPr>
        </p:nvSpPr>
        <p:spPr/>
        <p:txBody>
          <a:bodyPr/>
          <a:lstStyle/>
          <a:p>
            <a:pPr eaLnBrk="1" hangingPunct="1">
              <a:lnSpc>
                <a:spcPct val="90000"/>
              </a:lnSpc>
              <a:buFont typeface="Arial" pitchFamily="34" charset="0"/>
              <a:buNone/>
            </a:pPr>
            <a:endParaRPr lang="en-US" b="1" smtClean="0">
              <a:ea typeface="ＭＳ Ｐゴシック" pitchFamily="34" charset="-128"/>
            </a:endParaRPr>
          </a:p>
          <a:p>
            <a:pPr eaLnBrk="1" hangingPunct="1">
              <a:lnSpc>
                <a:spcPct val="90000"/>
              </a:lnSpc>
              <a:buFont typeface="Arial" pitchFamily="34" charset="0"/>
              <a:buChar char="•"/>
            </a:pPr>
            <a:r>
              <a:rPr lang="en-US" smtClean="0">
                <a:ea typeface="ＭＳ Ｐゴシック" pitchFamily="34" charset="-128"/>
              </a:rPr>
              <a:t>Simple and inexpensive,</a:t>
            </a:r>
          </a:p>
          <a:p>
            <a:pPr eaLnBrk="1" hangingPunct="1">
              <a:lnSpc>
                <a:spcPct val="90000"/>
              </a:lnSpc>
              <a:buFont typeface="Arial" pitchFamily="34" charset="0"/>
              <a:buChar char="•"/>
            </a:pPr>
            <a:r>
              <a:rPr lang="en-US" smtClean="0">
                <a:ea typeface="ＭＳ Ｐゴシック" pitchFamily="34" charset="-128"/>
              </a:rPr>
              <a:t>Absent or line of increased density</a:t>
            </a:r>
          </a:p>
          <a:p>
            <a:pPr eaLnBrk="1" hangingPunct="1">
              <a:lnSpc>
                <a:spcPct val="90000"/>
              </a:lnSpc>
              <a:buFont typeface="Arial" pitchFamily="34" charset="0"/>
              <a:buChar char="•"/>
            </a:pPr>
            <a:r>
              <a:rPr lang="en-US" smtClean="0">
                <a:ea typeface="ＭＳ Ｐゴシック" pitchFamily="34" charset="-128"/>
              </a:rPr>
              <a:t>Harlequin appearence</a:t>
            </a:r>
            <a:r>
              <a:rPr lang="en-US" smtClean="0">
                <a:latin typeface="Calibri" pitchFamily="34" charset="0"/>
                <a:ea typeface="ＭＳ Ｐゴシック" pitchFamily="34" charset="-128"/>
              </a:rPr>
              <a:t>→coronal</a:t>
            </a:r>
            <a:endParaRPr lang="en-US" smtClean="0">
              <a:ea typeface="ＭＳ Ｐゴシック" pitchFamily="34" charset="-128"/>
            </a:endParaRPr>
          </a:p>
          <a:p>
            <a:pPr eaLnBrk="1" hangingPunct="1">
              <a:lnSpc>
                <a:spcPct val="90000"/>
              </a:lnSpc>
              <a:buFont typeface="Arial" pitchFamily="34" charset="0"/>
              <a:buChar char="•"/>
            </a:pPr>
            <a:r>
              <a:rPr lang="en-US" smtClean="0">
                <a:ea typeface="ＭＳ Ｐゴシック" pitchFamily="34" charset="-128"/>
              </a:rPr>
              <a:t>Cannot differentiate </a:t>
            </a:r>
          </a:p>
          <a:p>
            <a:pPr eaLnBrk="1" hangingPunct="1">
              <a:lnSpc>
                <a:spcPct val="90000"/>
              </a:lnSpc>
              <a:buFont typeface="Wingdings 2" pitchFamily="18" charset="2"/>
              <a:buNone/>
            </a:pPr>
            <a:r>
              <a:rPr lang="en-US" smtClean="0">
                <a:ea typeface="ＭＳ Ｐゴシック" pitchFamily="34" charset="-128"/>
              </a:rPr>
              <a:t>        Lambdoid synostosis and deformational plagiocephaly (plagiocephaly without synostosis). </a:t>
            </a:r>
          </a:p>
          <a:p>
            <a:pPr eaLnBrk="1" hangingPunct="1">
              <a:lnSpc>
                <a:spcPct val="90000"/>
              </a:lnSpc>
              <a:buFont typeface="Wingdings 2" pitchFamily="18" charset="2"/>
              <a:buNone/>
            </a:pPr>
            <a:endParaRPr lang="en-US" smtClean="0">
              <a:ea typeface="ＭＳ Ｐゴシック" pitchFamily="34" charset="-128"/>
            </a:endParaRPr>
          </a:p>
          <a:p>
            <a:pPr eaLnBrk="1" hangingPunct="1">
              <a:lnSpc>
                <a:spcPct val="90000"/>
              </a:lnSpc>
            </a:pPr>
            <a:r>
              <a:rPr lang="en-US" smtClean="0">
                <a:ea typeface="ＭＳ Ｐゴシック" pitchFamily="34" charset="-128"/>
              </a:rPr>
              <a:t>To visualize all the sutures, special Waters views must be taken.</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p:nvPr>
        </p:nvSpPr>
        <p:spPr/>
        <p:txBody>
          <a:bodyPr/>
          <a:lstStyle/>
          <a:p>
            <a:pPr eaLnBrk="1" hangingPunct="1"/>
            <a:r>
              <a:rPr lang="en-US" b="1" smtClean="0">
                <a:solidFill>
                  <a:srgbClr val="FFFF00"/>
                </a:solidFill>
                <a:ea typeface="ＭＳ Ｐゴシック" pitchFamily="34" charset="-128"/>
              </a:rPr>
              <a:t>Ultrasound</a:t>
            </a:r>
          </a:p>
        </p:txBody>
      </p:sp>
      <p:sp>
        <p:nvSpPr>
          <p:cNvPr id="90114" name="Content Placeholder 2"/>
          <p:cNvSpPr>
            <a:spLocks noGrp="1"/>
          </p:cNvSpPr>
          <p:nvPr>
            <p:ph idx="1"/>
          </p:nvPr>
        </p:nvSpPr>
        <p:spPr/>
        <p:txBody>
          <a:bodyPr/>
          <a:lstStyle/>
          <a:p>
            <a:pPr eaLnBrk="1" hangingPunct="1"/>
            <a:r>
              <a:rPr lang="en-US" smtClean="0">
                <a:ea typeface="ＭＳ Ｐゴシック" pitchFamily="34" charset="-128"/>
              </a:rPr>
              <a:t>Noninvasive</a:t>
            </a:r>
          </a:p>
          <a:p>
            <a:pPr eaLnBrk="1" hangingPunct="1">
              <a:buFont typeface="Arial" pitchFamily="34" charset="0"/>
              <a:buNone/>
            </a:pPr>
            <a:r>
              <a:rPr lang="en-US" smtClean="0">
                <a:ea typeface="ＭＳ Ｐゴシック" pitchFamily="34" charset="-128"/>
              </a:rPr>
              <a:t>  More effective than plain skull radiographs in detecting fused sutures</a:t>
            </a:r>
          </a:p>
          <a:p>
            <a:pPr eaLnBrk="1" hangingPunct="1"/>
            <a:r>
              <a:rPr lang="en-US" smtClean="0">
                <a:ea typeface="ＭＳ Ｐゴシック" pitchFamily="34" charset="-128"/>
              </a:rPr>
              <a:t>Accuracy depends on a reliable and experienced operator.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pPr eaLnBrk="1" hangingPunct="1"/>
            <a:r>
              <a:rPr lang="en-US" b="1" smtClean="0">
                <a:solidFill>
                  <a:srgbClr val="FFFF00"/>
                </a:solidFill>
                <a:ea typeface="ＭＳ Ｐゴシック" pitchFamily="34" charset="-128"/>
              </a:rPr>
              <a:t>CT</a:t>
            </a:r>
            <a:r>
              <a:rPr lang="en-US" b="1" smtClean="0">
                <a:ea typeface="ＭＳ Ｐゴシック" pitchFamily="34" charset="-128"/>
              </a:rPr>
              <a:t> </a:t>
            </a:r>
            <a:r>
              <a:rPr lang="en-US" b="1" smtClean="0">
                <a:solidFill>
                  <a:srgbClr val="FFFF00"/>
                </a:solidFill>
                <a:ea typeface="ＭＳ Ｐゴシック" pitchFamily="34" charset="-128"/>
              </a:rPr>
              <a:t>Scan</a:t>
            </a:r>
          </a:p>
        </p:txBody>
      </p:sp>
      <p:sp>
        <p:nvSpPr>
          <p:cNvPr id="91138" name="Content Placeholder 2"/>
          <p:cNvSpPr>
            <a:spLocks noGrp="1"/>
          </p:cNvSpPr>
          <p:nvPr>
            <p:ph idx="1"/>
          </p:nvPr>
        </p:nvSpPr>
        <p:spPr/>
        <p:txBody>
          <a:bodyPr/>
          <a:lstStyle/>
          <a:p>
            <a:pPr eaLnBrk="1" hangingPunct="1"/>
            <a:r>
              <a:rPr lang="en-US" smtClean="0">
                <a:ea typeface="ＭＳ Ｐゴシック" pitchFamily="34" charset="-128"/>
              </a:rPr>
              <a:t>Standard for the complete visualization</a:t>
            </a:r>
          </a:p>
          <a:p>
            <a:pPr eaLnBrk="1" hangingPunct="1">
              <a:buFont typeface="Arial" pitchFamily="34" charset="0"/>
              <a:buNone/>
            </a:pPr>
            <a:r>
              <a:rPr lang="en-US" smtClean="0">
                <a:ea typeface="ＭＳ Ｐゴシック" pitchFamily="34" charset="-128"/>
              </a:rPr>
              <a:t>     of the skull and cranial sutures.</a:t>
            </a:r>
          </a:p>
          <a:p>
            <a:pPr eaLnBrk="1" hangingPunct="1">
              <a:buFont typeface="Arial" pitchFamily="34" charset="0"/>
              <a:buNone/>
            </a:pPr>
            <a:endParaRPr lang="en-US" smtClean="0">
              <a:ea typeface="ＭＳ Ｐゴシック" pitchFamily="34" charset="-128"/>
            </a:endParaRPr>
          </a:p>
          <a:p>
            <a:pPr eaLnBrk="1" hangingPunct="1"/>
            <a:r>
              <a:rPr lang="en-US" smtClean="0">
                <a:ea typeface="ＭＳ Ｐゴシック" pitchFamily="34" charset="-128"/>
              </a:rPr>
              <a:t>Detailed anatomy of the calvaria and the brain parenchyma </a:t>
            </a:r>
          </a:p>
          <a:p>
            <a:pPr eaLnBrk="1" hangingPunct="1"/>
            <a:endParaRPr lang="en-US" smtClean="0">
              <a:ea typeface="ＭＳ Ｐゴシック" pitchFamily="34" charset="-128"/>
            </a:endParaRPr>
          </a:p>
          <a:p>
            <a:pPr eaLnBrk="1" hangingPunct="1"/>
            <a:r>
              <a:rPr lang="en-US" smtClean="0">
                <a:ea typeface="ＭＳ Ｐゴシック" pitchFamily="34" charset="-128"/>
              </a:rPr>
              <a:t>Document effect of corrective surgery </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a:xfrm>
            <a:off x="533400" y="1219200"/>
            <a:ext cx="8229600" cy="1143000"/>
          </a:xfrm>
        </p:spPr>
        <p:txBody>
          <a:bodyPr/>
          <a:lstStyle/>
          <a:p>
            <a:pPr eaLnBrk="1" hangingPunct="1"/>
            <a:r>
              <a:rPr lang="en-US" sz="4500" smtClean="0">
                <a:solidFill>
                  <a:srgbClr val="FFFF00"/>
                </a:solidFill>
                <a:ea typeface="ＭＳ Ｐゴシック" pitchFamily="34" charset="-128"/>
              </a:rPr>
              <a:t>MRI</a:t>
            </a:r>
            <a:r>
              <a:rPr lang="en-US" sz="4500" smtClean="0">
                <a:ea typeface="ＭＳ Ｐゴシック" pitchFamily="34" charset="-128"/>
              </a:rPr>
              <a:t/>
            </a:r>
            <a:br>
              <a:rPr lang="en-US" sz="4500" smtClean="0">
                <a:ea typeface="ＭＳ Ｐゴシック" pitchFamily="34" charset="-128"/>
              </a:rPr>
            </a:br>
            <a:endParaRPr lang="en-US" sz="4500" smtClean="0">
              <a:ea typeface="ＭＳ Ｐゴシック" pitchFamily="34" charset="-128"/>
            </a:endParaRPr>
          </a:p>
        </p:txBody>
      </p:sp>
      <p:sp>
        <p:nvSpPr>
          <p:cNvPr id="93186" name="Content Placeholder 2"/>
          <p:cNvSpPr>
            <a:spLocks noGrp="1"/>
          </p:cNvSpPr>
          <p:nvPr>
            <p:ph idx="1"/>
          </p:nvPr>
        </p:nvSpPr>
        <p:spPr/>
        <p:txBody>
          <a:bodyPr/>
          <a:lstStyle/>
          <a:p>
            <a:pPr eaLnBrk="1" hangingPunct="1"/>
            <a:r>
              <a:rPr lang="en-US" smtClean="0">
                <a:ea typeface="ＭＳ Ｐゴシック" pitchFamily="34" charset="-128"/>
              </a:rPr>
              <a:t>Complex craniosynostosis</a:t>
            </a:r>
          </a:p>
          <a:p>
            <a:pPr eaLnBrk="1" hangingPunct="1"/>
            <a:r>
              <a:rPr lang="en-US" smtClean="0">
                <a:ea typeface="ＭＳ Ｐゴシック" pitchFamily="34" charset="-128"/>
              </a:rPr>
              <a:t>Improved definition of intracranial soft tissue structures </a:t>
            </a:r>
          </a:p>
          <a:p>
            <a:pPr eaLnBrk="1" hangingPunct="1"/>
            <a:r>
              <a:rPr lang="en-US" smtClean="0">
                <a:ea typeface="ＭＳ Ｐゴシック" pitchFamily="34" charset="-128"/>
              </a:rPr>
              <a:t>Hindbrain herniation </a:t>
            </a:r>
          </a:p>
          <a:p>
            <a:pPr eaLnBrk="1" hangingPunct="1"/>
            <a:r>
              <a:rPr lang="en-US" smtClean="0">
                <a:ea typeface="ＭＳ Ｐゴシック" pitchFamily="34" charset="-128"/>
              </a:rPr>
              <a:t>Identify sites of respiratory obstruction</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itle 1"/>
          <p:cNvSpPr>
            <a:spLocks noGrp="1"/>
          </p:cNvSpPr>
          <p:nvPr>
            <p:ph type="title"/>
          </p:nvPr>
        </p:nvSpPr>
        <p:spPr/>
        <p:txBody>
          <a:bodyPr/>
          <a:lstStyle/>
          <a:p>
            <a:r>
              <a:rPr lang="en-US" smtClean="0">
                <a:solidFill>
                  <a:srgbClr val="FFFF00"/>
                </a:solidFill>
                <a:ea typeface="ＭＳ Ｐゴシック" pitchFamily="34" charset="-128"/>
              </a:rPr>
              <a:t>Radio</a:t>
            </a:r>
            <a:r>
              <a:rPr lang="en-US" smtClean="0">
                <a:ea typeface="ＭＳ Ｐゴシック" pitchFamily="34" charset="-128"/>
              </a:rPr>
              <a:t> </a:t>
            </a:r>
            <a:r>
              <a:rPr lang="en-US" smtClean="0">
                <a:solidFill>
                  <a:srgbClr val="FFFF00"/>
                </a:solidFill>
                <a:ea typeface="ＭＳ Ｐゴシック" pitchFamily="34" charset="-128"/>
              </a:rPr>
              <a:t>isotope</a:t>
            </a:r>
            <a:r>
              <a:rPr lang="en-US" smtClean="0">
                <a:ea typeface="ＭＳ Ｐゴシック" pitchFamily="34" charset="-128"/>
              </a:rPr>
              <a:t> </a:t>
            </a:r>
            <a:r>
              <a:rPr lang="en-US" smtClean="0">
                <a:solidFill>
                  <a:srgbClr val="FFFF00"/>
                </a:solidFill>
                <a:ea typeface="ＭＳ Ｐゴシック" pitchFamily="34" charset="-128"/>
              </a:rPr>
              <a:t>scanning</a:t>
            </a:r>
          </a:p>
        </p:txBody>
      </p:sp>
      <p:sp>
        <p:nvSpPr>
          <p:cNvPr id="94210" name="Content Placeholder 2"/>
          <p:cNvSpPr>
            <a:spLocks noGrp="1"/>
          </p:cNvSpPr>
          <p:nvPr>
            <p:ph idx="1"/>
          </p:nvPr>
        </p:nvSpPr>
        <p:spPr/>
        <p:txBody>
          <a:bodyPr/>
          <a:lstStyle/>
          <a:p>
            <a:endParaRPr lang="en-US" smtClean="0">
              <a:ea typeface="ＭＳ Ｐゴシック" pitchFamily="34" charset="-128"/>
            </a:endParaRPr>
          </a:p>
          <a:p>
            <a:r>
              <a:rPr lang="en-US" smtClean="0">
                <a:ea typeface="ＭＳ Ｐゴシック" pitchFamily="34" charset="-128"/>
              </a:rPr>
              <a:t>Diminished uptake</a:t>
            </a:r>
            <a:r>
              <a:rPr lang="en-US" smtClean="0">
                <a:latin typeface="Calibri" pitchFamily="34" charset="0"/>
                <a:ea typeface="ＭＳ Ｐゴシック" pitchFamily="34" charset="-128"/>
              </a:rPr>
              <a:t>→ complete fusion</a:t>
            </a:r>
          </a:p>
          <a:p>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a:xfrm>
            <a:off x="457200" y="609600"/>
            <a:ext cx="8229600" cy="990600"/>
          </a:xfrm>
        </p:spPr>
        <p:txBody>
          <a:bodyPr/>
          <a:lstStyle/>
          <a:p>
            <a:pPr eaLnBrk="1" hangingPunct="1"/>
            <a:r>
              <a:rPr lang="en-US" smtClean="0">
                <a:solidFill>
                  <a:srgbClr val="FFFF00"/>
                </a:solidFill>
                <a:ea typeface="ＭＳ Ｐゴシック" pitchFamily="34" charset="-128"/>
              </a:rPr>
              <a:t>ICP</a:t>
            </a:r>
            <a:r>
              <a:rPr lang="en-US" smtClean="0">
                <a:ea typeface="ＭＳ Ｐゴシック" pitchFamily="34" charset="-128"/>
              </a:rPr>
              <a:t> </a:t>
            </a:r>
            <a:r>
              <a:rPr lang="en-US" smtClean="0">
                <a:solidFill>
                  <a:srgbClr val="FFFF00"/>
                </a:solidFill>
                <a:ea typeface="ＭＳ Ｐゴシック" pitchFamily="34" charset="-128"/>
              </a:rPr>
              <a:t>monitoring</a:t>
            </a:r>
          </a:p>
        </p:txBody>
      </p:sp>
      <p:sp>
        <p:nvSpPr>
          <p:cNvPr id="95234" name="Content Placeholder 2"/>
          <p:cNvSpPr>
            <a:spLocks noGrp="1"/>
          </p:cNvSpPr>
          <p:nvPr>
            <p:ph idx="1"/>
          </p:nvPr>
        </p:nvSpPr>
        <p:spPr/>
        <p:txBody>
          <a:bodyPr/>
          <a:lstStyle/>
          <a:p>
            <a:pPr eaLnBrk="1" hangingPunct="1"/>
            <a:r>
              <a:rPr lang="en-US" smtClean="0">
                <a:ea typeface="ＭＳ Ｐゴシック" pitchFamily="34" charset="-128"/>
              </a:rPr>
              <a:t>Clinically occult – Majority</a:t>
            </a:r>
          </a:p>
          <a:p>
            <a:pPr eaLnBrk="1" hangingPunct="1"/>
            <a:r>
              <a:rPr lang="en-US" smtClean="0">
                <a:ea typeface="ＭＳ Ｐゴシック" pitchFamily="34" charset="-128"/>
              </a:rPr>
              <a:t>Radiological signs inconclusive</a:t>
            </a:r>
          </a:p>
          <a:p>
            <a:pPr eaLnBrk="1" hangingPunct="1"/>
            <a:r>
              <a:rPr lang="en-US" smtClean="0">
                <a:ea typeface="ＭＳ Ｐゴシック" pitchFamily="34" charset="-128"/>
              </a:rPr>
              <a:t>Deciding nature and timing of surgery </a:t>
            </a:r>
          </a:p>
          <a:p>
            <a:pPr eaLnBrk="1" hangingPunct="1"/>
            <a:r>
              <a:rPr lang="en-US" smtClean="0">
                <a:ea typeface="ＭＳ Ｐゴシック" pitchFamily="34" charset="-128"/>
              </a:rPr>
              <a:t>Features of </a:t>
            </a:r>
            <a:r>
              <a:rPr lang="en-US" smtClean="0">
                <a:latin typeface="Calibri" pitchFamily="34" charset="0"/>
                <a:ea typeface="ＭＳ Ｐゴシック" pitchFamily="34" charset="-128"/>
              </a:rPr>
              <a:t>↑ ICT</a:t>
            </a:r>
          </a:p>
          <a:p>
            <a:pPr eaLnBrk="1" hangingPunct="1">
              <a:buFont typeface="Wingdings 2" pitchFamily="18" charset="2"/>
              <a:buNone/>
            </a:pPr>
            <a:r>
              <a:rPr lang="en-US" smtClean="0">
                <a:latin typeface="Calibri" pitchFamily="34" charset="0"/>
                <a:ea typeface="ＭＳ Ｐゴシック" pitchFamily="34" charset="-128"/>
              </a:rPr>
              <a:t>                  Mean pressure &gt; 15 mm Hg</a:t>
            </a:r>
          </a:p>
          <a:p>
            <a:pPr eaLnBrk="1" hangingPunct="1">
              <a:buFont typeface="Wingdings 2" pitchFamily="18" charset="2"/>
              <a:buNone/>
            </a:pPr>
            <a:r>
              <a:rPr lang="en-US" smtClean="0">
                <a:latin typeface="Calibri" pitchFamily="34" charset="0"/>
                <a:ea typeface="ＭＳ Ｐゴシック" pitchFamily="34" charset="-128"/>
              </a:rPr>
              <a:t>                  Raised base line value</a:t>
            </a:r>
          </a:p>
          <a:p>
            <a:pPr eaLnBrk="1" hangingPunct="1">
              <a:buFont typeface="Wingdings 2" pitchFamily="18" charset="2"/>
              <a:buNone/>
            </a:pPr>
            <a:r>
              <a:rPr lang="en-US" smtClean="0">
                <a:latin typeface="Calibri" pitchFamily="34" charset="0"/>
                <a:ea typeface="ＭＳ Ｐゴシック" pitchFamily="34" charset="-128"/>
              </a:rPr>
              <a:t>                  Prolonged plateau wave</a:t>
            </a:r>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p:txBody>
          <a:bodyPr/>
          <a:lstStyle/>
          <a:p>
            <a:pPr eaLnBrk="1" hangingPunct="1"/>
            <a:r>
              <a:rPr lang="en-US" smtClean="0">
                <a:solidFill>
                  <a:srgbClr val="FFFF00"/>
                </a:solidFill>
                <a:ea typeface="ＭＳ Ｐゴシック" pitchFamily="34" charset="-128"/>
              </a:rPr>
              <a:t>Management</a:t>
            </a:r>
          </a:p>
        </p:txBody>
      </p:sp>
      <p:sp>
        <p:nvSpPr>
          <p:cNvPr id="96258" name="Content Placeholder 2"/>
          <p:cNvSpPr>
            <a:spLocks noGrp="1"/>
          </p:cNvSpPr>
          <p:nvPr>
            <p:ph idx="1"/>
          </p:nvPr>
        </p:nvSpPr>
        <p:spPr/>
        <p:txBody>
          <a:bodyPr/>
          <a:lstStyle/>
          <a:p>
            <a:pPr eaLnBrk="1" hangingPunct="1"/>
            <a:r>
              <a:rPr lang="en-US" smtClean="0">
                <a:ea typeface="ＭＳ Ｐゴシック" pitchFamily="34" charset="-128"/>
              </a:rPr>
              <a:t>Surgery vs. Conservative Management</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p:cNvSpPr>
            <a:spLocks noGrp="1"/>
          </p:cNvSpPr>
          <p:nvPr>
            <p:ph type="title"/>
          </p:nvPr>
        </p:nvSpPr>
        <p:spPr/>
        <p:txBody>
          <a:bodyPr/>
          <a:lstStyle/>
          <a:p>
            <a:pPr eaLnBrk="1" hangingPunct="1"/>
            <a:r>
              <a:rPr lang="en-US" smtClean="0">
                <a:solidFill>
                  <a:srgbClr val="FFFF00"/>
                </a:solidFill>
                <a:ea typeface="ＭＳ Ｐゴシック" pitchFamily="34" charset="-128"/>
              </a:rPr>
              <a:t>Goal</a:t>
            </a:r>
          </a:p>
        </p:txBody>
      </p:sp>
      <p:sp>
        <p:nvSpPr>
          <p:cNvPr id="97282" name="Content Placeholder 2"/>
          <p:cNvSpPr>
            <a:spLocks noGrp="1"/>
          </p:cNvSpPr>
          <p:nvPr>
            <p:ph idx="1"/>
          </p:nvPr>
        </p:nvSpPr>
        <p:spPr/>
        <p:txBody>
          <a:bodyPr/>
          <a:lstStyle/>
          <a:p>
            <a:pPr eaLnBrk="1" hangingPunct="1"/>
            <a:r>
              <a:rPr lang="en-US" smtClean="0">
                <a:ea typeface="ＭＳ Ｐゴシック" pitchFamily="34" charset="-128"/>
              </a:rPr>
              <a:t>Normalization of deviated appearance, growth and function of skull</a:t>
            </a:r>
          </a:p>
          <a:p>
            <a:pPr eaLnBrk="1" hangingPunct="1"/>
            <a:endParaRPr lang="en-US" smtClean="0">
              <a:ea typeface="ＭＳ Ｐゴシック" pitchFamily="34" charset="-128"/>
            </a:endParaRPr>
          </a:p>
          <a:p>
            <a:pPr eaLnBrk="1" hangingPunct="1"/>
            <a:r>
              <a:rPr lang="en-US" smtClean="0">
                <a:ea typeface="ＭＳ Ｐゴシック" pitchFamily="34" charset="-128"/>
              </a:rPr>
              <a:t>Keep the suture open till brain growth is complete</a:t>
            </a:r>
          </a:p>
          <a:p>
            <a:pPr eaLnBrk="1" hangingPunct="1"/>
            <a:endParaRPr lang="en-US" smtClean="0">
              <a:ea typeface="ＭＳ Ｐゴシック" pitchFamily="34" charset="-128"/>
            </a:endParaRPr>
          </a:p>
          <a:p>
            <a:pPr eaLnBrk="1" hangingPunct="1"/>
            <a:r>
              <a:rPr lang="en-US" smtClean="0">
                <a:ea typeface="ＭＳ Ｐゴシック" pitchFamily="34" charset="-128"/>
              </a:rPr>
              <a:t>Rarely achieved</a:t>
            </a:r>
          </a:p>
          <a:p>
            <a:pPr eaLnBrk="1" hangingPunct="1">
              <a:buFont typeface="Wingdings 2" pitchFamily="18" charset="2"/>
              <a:buNone/>
            </a:pPr>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p:cNvSpPr>
            <a:spLocks noGrp="1"/>
          </p:cNvSpPr>
          <p:nvPr>
            <p:ph type="title"/>
          </p:nvPr>
        </p:nvSpPr>
        <p:spPr/>
        <p:txBody>
          <a:bodyPr/>
          <a:lstStyle/>
          <a:p>
            <a:r>
              <a:rPr lang="en-US" smtClean="0">
                <a:solidFill>
                  <a:srgbClr val="FFFF00"/>
                </a:solidFill>
                <a:ea typeface="ＭＳ Ｐゴシック" pitchFamily="34" charset="-128"/>
              </a:rPr>
              <a:t>Indications</a:t>
            </a:r>
          </a:p>
        </p:txBody>
      </p:sp>
      <p:sp>
        <p:nvSpPr>
          <p:cNvPr id="98306" name="Content Placeholder 2"/>
          <p:cNvSpPr>
            <a:spLocks noGrp="1"/>
          </p:cNvSpPr>
          <p:nvPr>
            <p:ph idx="1"/>
          </p:nvPr>
        </p:nvSpPr>
        <p:spPr/>
        <p:txBody>
          <a:bodyPr/>
          <a:lstStyle/>
          <a:p>
            <a:r>
              <a:rPr lang="en-US" smtClean="0">
                <a:ea typeface="ＭＳ Ｐゴシック" pitchFamily="34" charset="-128"/>
              </a:rPr>
              <a:t>Correction of cosmetic abnormality</a:t>
            </a:r>
          </a:p>
          <a:p>
            <a:endParaRPr lang="en-US" smtClean="0">
              <a:ea typeface="ＭＳ Ｐゴシック" pitchFamily="34" charset="-128"/>
            </a:endParaRPr>
          </a:p>
          <a:p>
            <a:r>
              <a:rPr lang="en-US" smtClean="0">
                <a:ea typeface="ＭＳ Ｐゴシック" pitchFamily="34" charset="-128"/>
              </a:rPr>
              <a:t>Early treatment of  intracranial hypertension</a:t>
            </a:r>
          </a:p>
          <a:p>
            <a:endParaRPr lang="en-US" smtClean="0">
              <a:ea typeface="ＭＳ Ｐゴシック" pitchFamily="34" charset="-128"/>
            </a:endParaRPr>
          </a:p>
          <a:p>
            <a:r>
              <a:rPr lang="en-US" smtClean="0">
                <a:ea typeface="ＭＳ Ｐゴシック" pitchFamily="34" charset="-128"/>
              </a:rPr>
              <a:t>Optimizing brain growth</a:t>
            </a:r>
          </a:p>
          <a:p>
            <a:endParaRPr lang="en-US" smtClean="0">
              <a:ea typeface="ＭＳ Ｐゴシック" pitchFamily="34" charset="-128"/>
            </a:endParaRPr>
          </a:p>
          <a:p>
            <a:r>
              <a:rPr lang="en-US" smtClean="0">
                <a:ea typeface="ＭＳ Ｐゴシック" pitchFamily="34" charset="-128"/>
              </a:rPr>
              <a:t>Severe proptosis and impending corneal damage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22532" name="Rectangle 5"/>
          <p:cNvSpPr>
            <a:spLocks noChangeArrowheads="1"/>
          </p:cNvSpPr>
          <p:nvPr/>
        </p:nvSpPr>
        <p:spPr bwMode="auto">
          <a:xfrm>
            <a:off x="1447800" y="5791200"/>
            <a:ext cx="6858000" cy="708025"/>
          </a:xfrm>
          <a:prstGeom prst="rect">
            <a:avLst/>
          </a:prstGeom>
          <a:noFill/>
          <a:ln w="9525">
            <a:noFill/>
            <a:miter lim="800000"/>
            <a:headEnd/>
            <a:tailEnd/>
          </a:ln>
        </p:spPr>
        <p:txBody>
          <a:bodyPr>
            <a:spAutoFit/>
          </a:bodyPr>
          <a:lstStyle/>
          <a:p>
            <a:r>
              <a:rPr lang="en-US" sz="2000" b="1">
                <a:solidFill>
                  <a:srgbClr val="FFC000"/>
                </a:solidFill>
                <a:latin typeface="Calibri" pitchFamily="34" charset="0"/>
              </a:rPr>
              <a:t>Mature suture closure occurs by 12 years of age, but completion continues into the third decade of life and beyond</a:t>
            </a:r>
            <a:r>
              <a:rPr lang="en-US" b="1">
                <a:solidFill>
                  <a:srgbClr val="FFC000"/>
                </a:solidFill>
                <a:latin typeface="Calibri" pitchFamily="34" charset="0"/>
              </a:rPr>
              <a:t>.</a:t>
            </a:r>
          </a:p>
        </p:txBody>
      </p:sp>
      <p:sp>
        <p:nvSpPr>
          <p:cNvPr id="10" name="TextBox 9"/>
          <p:cNvSpPr txBox="1"/>
          <p:nvPr/>
        </p:nvSpPr>
        <p:spPr>
          <a:xfrm>
            <a:off x="304800" y="228600"/>
            <a:ext cx="8686800" cy="5632311"/>
          </a:xfrm>
          <a:prstGeom prst="rect">
            <a:avLst/>
          </a:prstGeom>
          <a:noFill/>
        </p:spPr>
        <p:txBody>
          <a:bodyPr wrap="square" rtlCol="0">
            <a:spAutoFit/>
          </a:bodyPr>
          <a:lstStyle/>
          <a:p>
            <a:r>
              <a:rPr lang="en-IN" sz="2800" b="1" dirty="0" smtClean="0"/>
              <a:t>Timing of Closure of Sutures </a:t>
            </a:r>
            <a:br>
              <a:rPr lang="en-IN" sz="2800" b="1" dirty="0" smtClean="0"/>
            </a:br>
            <a:r>
              <a:rPr lang="en-IN" sz="2800" b="1" dirty="0" smtClean="0"/>
              <a:t>and </a:t>
            </a:r>
            <a:r>
              <a:rPr lang="en-IN" sz="2800" b="1" dirty="0" err="1" smtClean="0"/>
              <a:t>Fontanelles</a:t>
            </a:r>
            <a:r>
              <a:rPr lang="en-IN" sz="2800" b="1" dirty="0" smtClean="0"/>
              <a:t> </a:t>
            </a:r>
            <a:r>
              <a:rPr lang="en-IN" sz="2000" dirty="0" smtClean="0"/>
              <a:t/>
            </a:r>
            <a:br>
              <a:rPr lang="en-IN" sz="2000" dirty="0" smtClean="0"/>
            </a:br>
            <a:endParaRPr lang="en-IN" sz="2000" dirty="0" smtClean="0"/>
          </a:p>
          <a:p>
            <a:r>
              <a:rPr lang="en-IN" sz="2400" i="1" dirty="0" smtClean="0"/>
              <a:t>Type of suture/</a:t>
            </a:r>
            <a:r>
              <a:rPr lang="en-IN" sz="2400" i="1" dirty="0" err="1" smtClean="0"/>
              <a:t>fontanelle</a:t>
            </a:r>
            <a:r>
              <a:rPr lang="en-IN" sz="2400" i="1" dirty="0" smtClean="0"/>
              <a:t> 		Time to closure </a:t>
            </a:r>
          </a:p>
          <a:p>
            <a:r>
              <a:rPr lang="en-IN" sz="2000" dirty="0" smtClean="0"/>
              <a:t/>
            </a:r>
            <a:br>
              <a:rPr lang="en-IN" sz="2000" dirty="0" smtClean="0"/>
            </a:br>
            <a:r>
              <a:rPr lang="en-IN" sz="2000" dirty="0" err="1" smtClean="0"/>
              <a:t>Metopic</a:t>
            </a:r>
            <a:r>
              <a:rPr lang="en-IN" sz="2000" dirty="0" smtClean="0"/>
              <a:t> suture 				Nine months to two </a:t>
            </a:r>
            <a:br>
              <a:rPr lang="en-IN" sz="2000" dirty="0" smtClean="0"/>
            </a:br>
            <a:r>
              <a:rPr lang="en-IN" sz="2000" dirty="0" smtClean="0"/>
              <a:t>					years (may persist </a:t>
            </a:r>
            <a:br>
              <a:rPr lang="en-IN" sz="2000" dirty="0" smtClean="0"/>
            </a:br>
            <a:r>
              <a:rPr lang="en-IN" sz="2000" dirty="0" smtClean="0"/>
              <a:t>					into adulthood) </a:t>
            </a:r>
            <a:br>
              <a:rPr lang="en-IN" sz="2000" dirty="0" smtClean="0"/>
            </a:br>
            <a:r>
              <a:rPr lang="en-IN" sz="2000" dirty="0" smtClean="0"/>
              <a:t>Coronal, </a:t>
            </a:r>
            <a:r>
              <a:rPr lang="en-IN" sz="2000" dirty="0" err="1" smtClean="0"/>
              <a:t>sagittal</a:t>
            </a:r>
            <a:r>
              <a:rPr lang="en-IN" sz="2000" dirty="0" smtClean="0"/>
              <a:t>, 				40 years </a:t>
            </a:r>
            <a:br>
              <a:rPr lang="en-IN" sz="2000" dirty="0" smtClean="0"/>
            </a:br>
            <a:r>
              <a:rPr lang="en-IN" sz="2000" dirty="0" err="1" smtClean="0"/>
              <a:t>lambdoid</a:t>
            </a:r>
            <a:r>
              <a:rPr lang="en-IN" sz="2000" dirty="0" smtClean="0"/>
              <a:t> sutures </a:t>
            </a:r>
            <a:br>
              <a:rPr lang="en-IN" sz="2000" dirty="0" smtClean="0"/>
            </a:br>
            <a:r>
              <a:rPr lang="en-IN" sz="2000" dirty="0" smtClean="0"/>
              <a:t>Anterior </a:t>
            </a:r>
            <a:r>
              <a:rPr lang="en-IN" sz="2000" dirty="0" err="1" smtClean="0"/>
              <a:t>fontanelle</a:t>
            </a:r>
            <a:r>
              <a:rPr lang="en-IN" sz="2000" dirty="0" smtClean="0"/>
              <a:t> 			Nine to 18 months </a:t>
            </a:r>
            <a:br>
              <a:rPr lang="en-IN" sz="2000" dirty="0" smtClean="0"/>
            </a:br>
            <a:r>
              <a:rPr lang="en-IN" sz="2000" dirty="0" smtClean="0"/>
              <a:t>Posterior </a:t>
            </a:r>
            <a:r>
              <a:rPr lang="en-IN" sz="2000" dirty="0" err="1" smtClean="0"/>
              <a:t>fontanelle</a:t>
            </a:r>
            <a:r>
              <a:rPr lang="en-IN" sz="2000" dirty="0" smtClean="0"/>
              <a:t> 			Three to six months </a:t>
            </a:r>
            <a:br>
              <a:rPr lang="en-IN" sz="2000" dirty="0" smtClean="0"/>
            </a:br>
            <a:r>
              <a:rPr lang="en-IN" sz="2000" dirty="0" err="1" smtClean="0"/>
              <a:t>Anterolateral</a:t>
            </a:r>
            <a:r>
              <a:rPr lang="en-IN" sz="2000" dirty="0" smtClean="0"/>
              <a:t> </a:t>
            </a:r>
            <a:r>
              <a:rPr lang="en-IN" sz="2000" dirty="0" err="1" smtClean="0"/>
              <a:t>fontanelle</a:t>
            </a:r>
            <a:r>
              <a:rPr lang="en-IN" sz="2000" dirty="0" smtClean="0"/>
              <a:t> 			Three months </a:t>
            </a:r>
            <a:br>
              <a:rPr lang="en-IN" sz="2000" dirty="0" smtClean="0"/>
            </a:br>
            <a:r>
              <a:rPr lang="en-IN" sz="2000" dirty="0" err="1" smtClean="0"/>
              <a:t>Posterolateral</a:t>
            </a:r>
            <a:r>
              <a:rPr lang="en-IN" sz="2000" dirty="0" smtClean="0"/>
              <a:t> </a:t>
            </a:r>
            <a:r>
              <a:rPr lang="en-IN" sz="2000" dirty="0" err="1" smtClean="0"/>
              <a:t>fontanelle</a:t>
            </a:r>
            <a:r>
              <a:rPr lang="en-IN" sz="2000" dirty="0" smtClean="0"/>
              <a:t> 			Two years </a:t>
            </a:r>
          </a:p>
          <a:p>
            <a:r>
              <a:rPr lang="en-IN" sz="2000" dirty="0" smtClean="0"/>
              <a:t/>
            </a:r>
            <a:br>
              <a:rPr lang="en-IN" sz="2000" dirty="0" smtClean="0"/>
            </a:br>
            <a:r>
              <a:rPr lang="en-IN" sz="2000" dirty="0" smtClean="0"/>
              <a:t>Adapted with permission from Aviv </a:t>
            </a:r>
            <a:r>
              <a:rPr lang="en-IN" sz="2000" dirty="0" err="1" smtClean="0"/>
              <a:t>Ri</a:t>
            </a:r>
            <a:r>
              <a:rPr lang="en-IN" sz="2000" dirty="0" smtClean="0"/>
              <a:t>, Rodger E Hall CM. </a:t>
            </a:r>
            <a:r>
              <a:rPr lang="en-IN" sz="2000" dirty="0" err="1" smtClean="0"/>
              <a:t>Craniosynostosis</a:t>
            </a:r>
            <a:r>
              <a:rPr lang="en-IN" sz="2000" dirty="0" smtClean="0"/>
              <a:t>. </a:t>
            </a:r>
            <a:r>
              <a:rPr lang="en-IN" sz="2000" dirty="0" err="1" smtClean="0"/>
              <a:t>Clin</a:t>
            </a:r>
            <a:r>
              <a:rPr lang="en-IN" sz="2000" dirty="0" smtClean="0"/>
              <a:t> </a:t>
            </a:r>
            <a:r>
              <a:rPr lang="en-IN" sz="2000" dirty="0" err="1" smtClean="0"/>
              <a:t>Radiol</a:t>
            </a:r>
            <a:r>
              <a:rPr lang="en-IN" sz="2000" dirty="0" smtClean="0"/>
              <a:t> 2002;57:94. </a:t>
            </a:r>
            <a:endParaRPr lang="en-IN" sz="2000" dirty="0"/>
          </a:p>
        </p:txBody>
      </p:sp>
      <p:cxnSp>
        <p:nvCxnSpPr>
          <p:cNvPr id="12" name="Straight Connector 11"/>
          <p:cNvCxnSpPr/>
          <p:nvPr/>
        </p:nvCxnSpPr>
        <p:spPr>
          <a:xfrm>
            <a:off x="228600" y="1295400"/>
            <a:ext cx="8686800"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228600" y="1905000"/>
            <a:ext cx="8686800" cy="1588"/>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228600" y="5789612"/>
            <a:ext cx="86868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p:cNvSpPr>
            <a:spLocks noGrp="1"/>
          </p:cNvSpPr>
          <p:nvPr>
            <p:ph type="title"/>
          </p:nvPr>
        </p:nvSpPr>
        <p:spPr/>
        <p:txBody>
          <a:bodyPr/>
          <a:lstStyle/>
          <a:p>
            <a:pPr eaLnBrk="1" hangingPunct="1"/>
            <a:r>
              <a:rPr lang="en-US" smtClean="0">
                <a:ea typeface="ＭＳ Ｐゴシック" pitchFamily="34" charset="-128"/>
              </a:rPr>
              <a:t>Timing of surgery</a:t>
            </a:r>
          </a:p>
        </p:txBody>
      </p:sp>
      <p:sp>
        <p:nvSpPr>
          <p:cNvPr id="99330" name="Content Placeholder 2"/>
          <p:cNvSpPr>
            <a:spLocks noGrp="1"/>
          </p:cNvSpPr>
          <p:nvPr>
            <p:ph idx="1"/>
          </p:nvPr>
        </p:nvSpPr>
        <p:spPr/>
        <p:txBody>
          <a:bodyPr/>
          <a:lstStyle/>
          <a:p>
            <a:pPr eaLnBrk="1" hangingPunct="1">
              <a:lnSpc>
                <a:spcPct val="70000"/>
              </a:lnSpc>
              <a:buFont typeface="Wingdings 2" pitchFamily="18" charset="2"/>
              <a:buNone/>
            </a:pPr>
            <a:r>
              <a:rPr lang="en-US" sz="2400" smtClean="0">
                <a:ea typeface="ＭＳ Ｐゴシック" pitchFamily="34" charset="-128"/>
              </a:rPr>
              <a:t/>
            </a:r>
            <a:br>
              <a:rPr lang="en-US" sz="2400" smtClean="0">
                <a:ea typeface="ＭＳ Ｐゴシック" pitchFamily="34" charset="-128"/>
              </a:rPr>
            </a:br>
            <a:r>
              <a:rPr lang="en-US" sz="2400" smtClean="0">
                <a:solidFill>
                  <a:srgbClr val="FFFF00"/>
                </a:solidFill>
                <a:ea typeface="ＭＳ Ｐゴシック" pitchFamily="34" charset="-128"/>
              </a:rPr>
              <a:t>Early operation(3-6 months</a:t>
            </a:r>
            <a:r>
              <a:rPr lang="en-US" sz="2400" smtClean="0">
                <a:ea typeface="ＭＳ Ｐゴシック" pitchFamily="34" charset="-128"/>
              </a:rPr>
              <a:t>)</a:t>
            </a:r>
          </a:p>
          <a:p>
            <a:pPr eaLnBrk="1" hangingPunct="1">
              <a:lnSpc>
                <a:spcPct val="70000"/>
              </a:lnSpc>
              <a:buFont typeface="Wingdings 2" pitchFamily="18" charset="2"/>
              <a:buNone/>
            </a:pPr>
            <a:endParaRPr lang="en-US" sz="2400" smtClean="0">
              <a:ea typeface="ＭＳ Ｐゴシック" pitchFamily="34" charset="-128"/>
            </a:endParaRPr>
          </a:p>
          <a:p>
            <a:pPr eaLnBrk="1" hangingPunct="1">
              <a:lnSpc>
                <a:spcPct val="90000"/>
              </a:lnSpc>
              <a:buFont typeface="Arial" pitchFamily="34" charset="0"/>
              <a:buChar char="•"/>
            </a:pPr>
            <a:r>
              <a:rPr lang="en-US" sz="2400" smtClean="0">
                <a:ea typeface="ＭＳ Ｐゴシック" pitchFamily="34" charset="-128"/>
              </a:rPr>
              <a:t>Rapid brain growth reshape bone</a:t>
            </a:r>
          </a:p>
          <a:p>
            <a:pPr eaLnBrk="1" hangingPunct="1">
              <a:lnSpc>
                <a:spcPct val="90000"/>
              </a:lnSpc>
            </a:pPr>
            <a:r>
              <a:rPr lang="en-US" sz="2400" smtClean="0">
                <a:ea typeface="ＭＳ Ｐゴシック" pitchFamily="34" charset="-128"/>
              </a:rPr>
              <a:t>Better compliance of  brain dura and scalp</a:t>
            </a:r>
          </a:p>
          <a:p>
            <a:pPr eaLnBrk="1" hangingPunct="1">
              <a:lnSpc>
                <a:spcPct val="90000"/>
              </a:lnSpc>
            </a:pPr>
            <a:r>
              <a:rPr lang="en-US" sz="2400" smtClean="0">
                <a:ea typeface="ＭＳ Ｐゴシック" pitchFamily="34" charset="-128"/>
              </a:rPr>
              <a:t>Calvarium in an infant aged 3-9 months is much more malleable, easier to shape and providing a better outcome.</a:t>
            </a:r>
          </a:p>
          <a:p>
            <a:pPr eaLnBrk="1" hangingPunct="1">
              <a:lnSpc>
                <a:spcPct val="70000"/>
              </a:lnSpc>
              <a:buFont typeface="Arial" pitchFamily="34" charset="0"/>
              <a:buNone/>
            </a:pPr>
            <a:r>
              <a:rPr lang="en-US" sz="2400" smtClean="0">
                <a:ea typeface="ＭＳ Ｐゴシック" pitchFamily="34" charset="-128"/>
              </a:rPr>
              <a:t/>
            </a:r>
            <a:br>
              <a:rPr lang="en-US" sz="2400" smtClean="0">
                <a:ea typeface="ＭＳ Ｐゴシック" pitchFamily="34" charset="-128"/>
              </a:rPr>
            </a:br>
            <a:endParaRPr lang="en-US" sz="2400" smtClean="0">
              <a:ea typeface="ＭＳ Ｐゴシック" pitchFamily="34" charset="-128"/>
            </a:endParaRPr>
          </a:p>
          <a:p>
            <a:pPr eaLnBrk="1" hangingPunct="1">
              <a:lnSpc>
                <a:spcPct val="70000"/>
              </a:lnSpc>
              <a:buFont typeface="Arial" pitchFamily="34" charset="0"/>
              <a:buNone/>
            </a:pPr>
            <a:endParaRPr lang="en-US" sz="1500" i="1" smtClean="0">
              <a:solidFill>
                <a:srgbClr val="FFFF00"/>
              </a:solidFill>
              <a:ea typeface="ＭＳ Ｐゴシック" pitchFamily="34" charset="-128"/>
            </a:endParaRPr>
          </a:p>
          <a:p>
            <a:pPr eaLnBrk="1" hangingPunct="1">
              <a:lnSpc>
                <a:spcPct val="70000"/>
              </a:lnSpc>
              <a:buFont typeface="Arial" pitchFamily="34" charset="0"/>
              <a:buNone/>
            </a:pPr>
            <a:r>
              <a:rPr lang="en-US" sz="1500" i="1" smtClean="0">
                <a:solidFill>
                  <a:srgbClr val="FFFF00"/>
                </a:solidFill>
                <a:ea typeface="ＭＳ Ｐゴシック" pitchFamily="34" charset="-128"/>
              </a:rPr>
              <a:t> journal of pediatric neurosciences</a:t>
            </a:r>
          </a:p>
          <a:p>
            <a:pPr eaLnBrk="1" hangingPunct="1">
              <a:lnSpc>
                <a:spcPct val="70000"/>
              </a:lnSpc>
              <a:buFont typeface="Arial" pitchFamily="34" charset="0"/>
              <a:buChar char="•"/>
            </a:pPr>
            <a:r>
              <a:rPr lang="en-US" sz="1500" b="1" i="1" smtClean="0">
                <a:solidFill>
                  <a:srgbClr val="FFFF00"/>
                </a:solidFill>
                <a:ea typeface="ＭＳ Ｐゴシック" pitchFamily="34" charset="-128"/>
              </a:rPr>
              <a:t>REVIEW ARTICLE</a:t>
            </a:r>
            <a:r>
              <a:rPr lang="en-US" sz="1500" i="1" smtClean="0">
                <a:solidFill>
                  <a:srgbClr val="FFFF00"/>
                </a:solidFill>
                <a:ea typeface="ＭＳ Ｐゴシック" pitchFamily="34" charset="-128"/>
              </a:rPr>
              <a:t> </a:t>
            </a:r>
            <a:r>
              <a:rPr lang="en-US" sz="1500" b="1" i="1" smtClean="0">
                <a:solidFill>
                  <a:srgbClr val="FFFF00"/>
                </a:solidFill>
                <a:ea typeface="ＭＳ Ｐゴシック" pitchFamily="34" charset="-128"/>
              </a:rPr>
              <a:t>Year </a:t>
            </a:r>
            <a:r>
              <a:rPr lang="en-US" sz="1500" i="1" smtClean="0">
                <a:solidFill>
                  <a:srgbClr val="FFFF00"/>
                </a:solidFill>
                <a:ea typeface="ＭＳ Ｐゴシック" pitchFamily="34" charset="-128"/>
              </a:rPr>
              <a:t>: 2009  |  </a:t>
            </a:r>
            <a:r>
              <a:rPr lang="en-US" sz="1500" b="1" i="1" smtClean="0">
                <a:solidFill>
                  <a:srgbClr val="FFFF00"/>
                </a:solidFill>
                <a:ea typeface="ＭＳ Ｐゴシック" pitchFamily="34" charset="-128"/>
              </a:rPr>
              <a:t>Volume</a:t>
            </a:r>
            <a:r>
              <a:rPr lang="en-US" sz="1500" i="1" smtClean="0">
                <a:solidFill>
                  <a:srgbClr val="FFFF00"/>
                </a:solidFill>
                <a:ea typeface="ＭＳ Ｐゴシック" pitchFamily="34" charset="-128"/>
              </a:rPr>
              <a:t> : 4  |  </a:t>
            </a:r>
            <a:r>
              <a:rPr lang="en-US" sz="1500" b="1" i="1" smtClean="0">
                <a:solidFill>
                  <a:srgbClr val="FFFF00"/>
                </a:solidFill>
                <a:ea typeface="ＭＳ Ｐゴシック" pitchFamily="34" charset="-128"/>
              </a:rPr>
              <a:t>Issue</a:t>
            </a:r>
            <a:r>
              <a:rPr lang="en-US" sz="1500" i="1" smtClean="0">
                <a:solidFill>
                  <a:srgbClr val="FFFF00"/>
                </a:solidFill>
                <a:ea typeface="ＭＳ Ｐゴシック" pitchFamily="34" charset="-128"/>
              </a:rPr>
              <a:t> : 2  |  </a:t>
            </a:r>
            <a:r>
              <a:rPr lang="en-US" sz="1500" b="1" i="1" smtClean="0">
                <a:solidFill>
                  <a:srgbClr val="FFFF00"/>
                </a:solidFill>
                <a:ea typeface="ＭＳ Ｐゴシック" pitchFamily="34" charset="-128"/>
              </a:rPr>
              <a:t>Page</a:t>
            </a:r>
            <a:r>
              <a:rPr lang="en-US" sz="1500" i="1" smtClean="0">
                <a:solidFill>
                  <a:srgbClr val="FFFF00"/>
                </a:solidFill>
                <a:ea typeface="ＭＳ Ｐゴシック" pitchFamily="34" charset="-128"/>
              </a:rPr>
              <a:t> : 86-99   Pediatric craniofacial surgery for craniosynostosis: YN Anantheswar</a:t>
            </a:r>
            <a:r>
              <a:rPr lang="en-US" sz="1500" i="1" baseline="30000" smtClean="0">
                <a:solidFill>
                  <a:srgbClr val="FFFF00"/>
                </a:solidFill>
                <a:ea typeface="ＭＳ Ｐゴシック" pitchFamily="34" charset="-128"/>
              </a:rPr>
              <a:t>1</a:t>
            </a:r>
            <a:r>
              <a:rPr lang="en-US" sz="1500" i="1" smtClean="0">
                <a:solidFill>
                  <a:srgbClr val="FFFF00"/>
                </a:solidFill>
                <a:ea typeface="ＭＳ Ｐゴシック" pitchFamily="34" charset="-128"/>
              </a:rPr>
              <a:t>, NK Venkataramana</a:t>
            </a:r>
            <a:r>
              <a:rPr lang="en-US" sz="1500" i="1" baseline="30000" smtClean="0">
                <a:solidFill>
                  <a:srgbClr val="FFFF00"/>
                </a:solidFill>
                <a:ea typeface="ＭＳ Ｐゴシック" pitchFamily="34" charset="-128"/>
              </a:rPr>
              <a:t>2</a:t>
            </a:r>
            <a:r>
              <a:rPr lang="en-US" sz="1500" i="1" smtClean="0">
                <a:solidFill>
                  <a:srgbClr val="FFFF00"/>
                </a:solidFill>
                <a:ea typeface="ＭＳ Ｐゴシック" pitchFamily="34" charset="-128"/>
              </a:rPr>
              <a:t/>
            </a:r>
            <a:br>
              <a:rPr lang="en-US" sz="1500" i="1" smtClean="0">
                <a:solidFill>
                  <a:srgbClr val="FFFF00"/>
                </a:solidFill>
                <a:ea typeface="ＭＳ Ｐゴシック" pitchFamily="34" charset="-128"/>
              </a:rPr>
            </a:br>
            <a:r>
              <a:rPr lang="en-US" sz="1500" i="1" baseline="30000" smtClean="0">
                <a:solidFill>
                  <a:srgbClr val="FFFF00"/>
                </a:solidFill>
                <a:ea typeface="ＭＳ Ｐゴシック" pitchFamily="34" charset="-128"/>
              </a:rPr>
              <a:t>1</a:t>
            </a:r>
            <a:r>
              <a:rPr lang="en-US" sz="1500" i="1" smtClean="0">
                <a:solidFill>
                  <a:srgbClr val="FFFF00"/>
                </a:solidFill>
                <a:ea typeface="ＭＳ Ｐゴシック" pitchFamily="34" charset="-128"/>
              </a:rPr>
              <a:t> Department of Plastic Surgery, Manipal Hospital, Kengeri, Bangalore, India</a:t>
            </a:r>
            <a:br>
              <a:rPr lang="en-US" sz="1500" i="1" smtClean="0">
                <a:solidFill>
                  <a:srgbClr val="FFFF00"/>
                </a:solidFill>
                <a:ea typeface="ＭＳ Ｐゴシック" pitchFamily="34" charset="-128"/>
              </a:rPr>
            </a:br>
            <a:r>
              <a:rPr lang="en-US" sz="1500" i="1" baseline="30000" smtClean="0">
                <a:solidFill>
                  <a:srgbClr val="FFFF00"/>
                </a:solidFill>
                <a:ea typeface="ＭＳ Ｐゴシック" pitchFamily="34" charset="-128"/>
              </a:rPr>
              <a:t>2</a:t>
            </a:r>
            <a:r>
              <a:rPr lang="en-US" sz="1500" i="1" smtClean="0">
                <a:solidFill>
                  <a:srgbClr val="FFFF00"/>
                </a:solidFill>
                <a:ea typeface="ＭＳ Ｐゴシック" pitchFamily="34" charset="-128"/>
              </a:rPr>
              <a:t> Advanced Neuroscience Institute, BGS Global Hospital, Kengeri, Bangalore, India</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p:nvPr>
        </p:nvSpPr>
        <p:spPr>
          <a:xfrm>
            <a:off x="457200" y="304800"/>
            <a:ext cx="8229600" cy="1543050"/>
          </a:xfrm>
        </p:spPr>
        <p:txBody>
          <a:bodyPr/>
          <a:lstStyle/>
          <a:p>
            <a:pPr eaLnBrk="1" hangingPunct="1"/>
            <a:r>
              <a:rPr lang="en-US" smtClean="0">
                <a:ea typeface="ＭＳ Ｐゴシック" pitchFamily="34" charset="-128"/>
              </a:rPr>
              <a:t> </a:t>
            </a:r>
          </a:p>
        </p:txBody>
      </p:sp>
      <p:sp>
        <p:nvSpPr>
          <p:cNvPr id="100354" name="Content Placeholder 2"/>
          <p:cNvSpPr>
            <a:spLocks noGrp="1"/>
          </p:cNvSpPr>
          <p:nvPr>
            <p:ph idx="1"/>
          </p:nvPr>
        </p:nvSpPr>
        <p:spPr>
          <a:xfrm>
            <a:off x="381000" y="914400"/>
            <a:ext cx="8229600" cy="6477000"/>
          </a:xfrm>
        </p:spPr>
        <p:txBody>
          <a:bodyPr/>
          <a:lstStyle/>
          <a:p>
            <a:r>
              <a:rPr lang="en-US" sz="2400" smtClean="0">
                <a:ea typeface="ＭＳ Ｐゴシック" pitchFamily="34" charset="-128"/>
              </a:rPr>
              <a:t>Prefers operating within </a:t>
            </a:r>
            <a:r>
              <a:rPr lang="en-US" sz="2400" smtClean="0">
                <a:solidFill>
                  <a:srgbClr val="FFFF00"/>
                </a:solidFill>
                <a:ea typeface="ＭＳ Ｐゴシック" pitchFamily="34" charset="-128"/>
              </a:rPr>
              <a:t>3-6monts</a:t>
            </a:r>
            <a:r>
              <a:rPr lang="en-US" sz="2400" smtClean="0">
                <a:ea typeface="ＭＳ Ｐゴシック" pitchFamily="34" charset="-128"/>
              </a:rPr>
              <a:t> time frame to take advantage of the ability of the rapidly expanding brain and skull to grow more normally and so that the skull can be remodeled more readily. </a:t>
            </a:r>
          </a:p>
          <a:p>
            <a:pPr>
              <a:lnSpc>
                <a:spcPct val="80000"/>
              </a:lnSpc>
            </a:pPr>
            <a:endParaRPr lang="en-US" sz="1800" smtClean="0">
              <a:ea typeface="ＭＳ Ｐゴシック" pitchFamily="34" charset="-128"/>
            </a:endParaRPr>
          </a:p>
          <a:p>
            <a:pPr>
              <a:lnSpc>
                <a:spcPct val="80000"/>
              </a:lnSpc>
            </a:pPr>
            <a:endParaRPr lang="en-US" sz="1800" smtClean="0">
              <a:ea typeface="ＭＳ Ｐゴシック" pitchFamily="34" charset="-128"/>
            </a:endParaRPr>
          </a:p>
          <a:p>
            <a:pPr>
              <a:lnSpc>
                <a:spcPct val="80000"/>
              </a:lnSpc>
            </a:pPr>
            <a:r>
              <a:rPr lang="en-US" sz="1600" i="1" smtClean="0">
                <a:solidFill>
                  <a:srgbClr val="FFFF00"/>
                </a:solidFill>
                <a:ea typeface="ＭＳ Ｐゴシック" pitchFamily="34" charset="-128"/>
              </a:rPr>
              <a:t> Management Considerations in the Treatment of Craniosynostosis John A. Persing, M.D.New Haven, Conn.Plastic and Reconstructive Surgery • April </a:t>
            </a:r>
            <a:r>
              <a:rPr lang="en-US" sz="1600" i="1" smtClean="0">
                <a:solidFill>
                  <a:srgbClr val="FF0000"/>
                </a:solidFill>
                <a:ea typeface="ＭＳ Ｐゴシック" pitchFamily="34" charset="-128"/>
              </a:rPr>
              <a:t>2008</a:t>
            </a:r>
            <a:endParaRPr lang="en-US" sz="1800" smtClean="0">
              <a:solidFill>
                <a:srgbClr val="FF0000"/>
              </a:solidFill>
              <a:ea typeface="ＭＳ Ｐゴシック" pitchFamily="34" charset="-128"/>
            </a:endParaRPr>
          </a:p>
          <a:p>
            <a:pPr>
              <a:lnSpc>
                <a:spcPct val="80000"/>
              </a:lnSpc>
            </a:pPr>
            <a:endParaRPr lang="en-US" sz="1800" b="1" smtClean="0">
              <a:ea typeface="ＭＳ Ｐゴシック" pitchFamily="34" charset="-128"/>
            </a:endParaRPr>
          </a:p>
          <a:p>
            <a:pPr eaLnBrk="1" hangingPunct="1">
              <a:lnSpc>
                <a:spcPct val="80000"/>
              </a:lnSpc>
              <a:buFont typeface="Arial" pitchFamily="34" charset="0"/>
              <a:buChar char="•"/>
            </a:pPr>
            <a:endParaRPr lang="en-US" sz="2200" smtClean="0">
              <a:ea typeface="ＭＳ Ｐゴシック" pitchFamily="34" charset="-128"/>
            </a:endParaRPr>
          </a:p>
          <a:p>
            <a:pPr eaLnBrk="1" hangingPunct="1">
              <a:buFont typeface="Arial" pitchFamily="34" charset="0"/>
              <a:buChar char="•"/>
            </a:pPr>
            <a:r>
              <a:rPr lang="en-US" sz="2200" smtClean="0">
                <a:ea typeface="ＭＳ Ｐゴシック" pitchFamily="34" charset="-128"/>
              </a:rPr>
              <a:t>Surgical intervention should be performed during infancy, preferably in the </a:t>
            </a:r>
            <a:r>
              <a:rPr lang="en-US" sz="2200" smtClean="0">
                <a:solidFill>
                  <a:srgbClr val="FFFF00"/>
                </a:solidFill>
                <a:ea typeface="ＭＳ Ｐゴシック" pitchFamily="34" charset="-128"/>
              </a:rPr>
              <a:t>first 6 months </a:t>
            </a:r>
            <a:r>
              <a:rPr lang="en-US" sz="2200" smtClean="0">
                <a:ea typeface="ＭＳ Ｐゴシック" pitchFamily="34" charset="-128"/>
              </a:rPr>
              <a:t>of postnatal life, to prevent the further progression of the deformity and possible complications associated with increased intracranial pressure. </a:t>
            </a:r>
          </a:p>
          <a:p>
            <a:pPr eaLnBrk="1" hangingPunct="1">
              <a:lnSpc>
                <a:spcPct val="80000"/>
              </a:lnSpc>
              <a:buFont typeface="Wingdings 2" pitchFamily="18" charset="2"/>
              <a:buNone/>
            </a:pPr>
            <a:endParaRPr lang="en-US" sz="2200" i="1" smtClean="0">
              <a:solidFill>
                <a:srgbClr val="FFFF00"/>
              </a:solidFill>
              <a:ea typeface="ＭＳ Ｐゴシック" pitchFamily="34" charset="-128"/>
            </a:endParaRPr>
          </a:p>
          <a:p>
            <a:pPr eaLnBrk="1" hangingPunct="1">
              <a:lnSpc>
                <a:spcPct val="80000"/>
              </a:lnSpc>
              <a:buFont typeface="Wingdings 2" pitchFamily="18" charset="2"/>
              <a:buNone/>
            </a:pPr>
            <a:endParaRPr lang="en-US" sz="1400" i="1" smtClean="0">
              <a:solidFill>
                <a:srgbClr val="FFFF00"/>
              </a:solidFill>
              <a:ea typeface="ＭＳ Ｐゴシック" pitchFamily="34" charset="-128"/>
            </a:endParaRPr>
          </a:p>
          <a:p>
            <a:pPr eaLnBrk="1" hangingPunct="1">
              <a:lnSpc>
                <a:spcPct val="80000"/>
              </a:lnSpc>
              <a:buFont typeface="Wingdings 2" pitchFamily="18" charset="2"/>
              <a:buNone/>
            </a:pPr>
            <a:r>
              <a:rPr lang="en-US" sz="1400" i="1" smtClean="0">
                <a:solidFill>
                  <a:srgbClr val="FFFF00"/>
                </a:solidFill>
                <a:ea typeface="ＭＳ Ｐゴシック" pitchFamily="34" charset="-128"/>
              </a:rPr>
              <a:t>Plast Reconstr Surg.</a:t>
            </a:r>
            <a:r>
              <a:rPr lang="en-US" sz="1400" i="1" smtClean="0">
                <a:solidFill>
                  <a:srgbClr val="FF0000"/>
                </a:solidFill>
                <a:ea typeface="ＭＳ Ｐゴシック" pitchFamily="34" charset="-128"/>
              </a:rPr>
              <a:t> 2003 </a:t>
            </a:r>
            <a:r>
              <a:rPr lang="en-US" sz="1400" i="1" smtClean="0">
                <a:solidFill>
                  <a:srgbClr val="FFFF00"/>
                </a:solidFill>
                <a:ea typeface="ＭＳ Ｐゴシック" pitchFamily="34" charset="-128"/>
              </a:rPr>
              <a:t>May;111(6):2032-48; quiz 2049.</a:t>
            </a:r>
            <a:r>
              <a:rPr lang="en-US" sz="1400" b="1" i="1" smtClean="0">
                <a:solidFill>
                  <a:srgbClr val="FFFF00"/>
                </a:solidFill>
                <a:ea typeface="ＭＳ Ｐゴシック" pitchFamily="34" charset="-128"/>
              </a:rPr>
              <a:t>Management of craniosynostosis.</a:t>
            </a:r>
            <a:r>
              <a:rPr lang="en-US" sz="2200" i="1" smtClean="0">
                <a:solidFill>
                  <a:srgbClr val="FFFF00"/>
                </a:solidFill>
                <a:ea typeface="ＭＳ Ｐゴシック" pitchFamily="34" charset="-128"/>
                <a:hlinkClick r:id="rId2" action="ppaction://hlinkfile"/>
              </a:rPr>
              <a:t>Panchal J</a:t>
            </a:r>
            <a:r>
              <a:rPr lang="en-US" sz="2200" i="1" smtClean="0">
                <a:solidFill>
                  <a:srgbClr val="FFFF00"/>
                </a:solidFill>
                <a:ea typeface="ＭＳ Ｐゴシック" pitchFamily="34" charset="-128"/>
              </a:rPr>
              <a:t>, </a:t>
            </a:r>
            <a:r>
              <a:rPr lang="en-US" sz="2200" i="1" smtClean="0">
                <a:solidFill>
                  <a:srgbClr val="FFFF00"/>
                </a:solidFill>
                <a:ea typeface="ＭＳ Ｐゴシック" pitchFamily="34" charset="-128"/>
                <a:hlinkClick r:id="rId3" action="ppaction://hlinkfile"/>
              </a:rPr>
              <a:t>Uttchin V</a:t>
            </a:r>
            <a:r>
              <a:rPr lang="en-US" sz="2200" i="1" smtClean="0">
                <a:solidFill>
                  <a:srgbClr val="FFFF00"/>
                </a:solidFill>
                <a:ea typeface="ＭＳ Ｐゴシック" pitchFamily="34" charset="-128"/>
              </a:rPr>
              <a:t>.</a:t>
            </a:r>
            <a:r>
              <a:rPr lang="en-US" sz="1400" i="1" smtClean="0">
                <a:solidFill>
                  <a:srgbClr val="FFFF00"/>
                </a:solidFill>
                <a:ea typeface="ＭＳ Ｐゴシック" pitchFamily="34" charset="-128"/>
              </a:rPr>
              <a:t>Oklahoma University Health Science Center, Oklahoma </a:t>
            </a:r>
          </a:p>
          <a:p>
            <a:pPr eaLnBrk="1" hangingPunct="1">
              <a:lnSpc>
                <a:spcPct val="80000"/>
              </a:lnSpc>
              <a:buFont typeface="Arial" pitchFamily="34" charset="0"/>
              <a:buChar char="•"/>
            </a:pPr>
            <a:endParaRPr lang="en-US" sz="1800" smtClean="0">
              <a:ea typeface="ＭＳ Ｐゴシック" pitchFamily="34" charset="-128"/>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a:xfrm>
            <a:off x="457200" y="1143000"/>
            <a:ext cx="8229600" cy="1143000"/>
          </a:xfrm>
        </p:spPr>
        <p:txBody>
          <a:bodyPr/>
          <a:lstStyle/>
          <a:p>
            <a:pPr eaLnBrk="1" hangingPunct="1"/>
            <a:r>
              <a:rPr lang="en-US" smtClean="0">
                <a:ea typeface="ＭＳ Ｐゴシック" pitchFamily="34" charset="-128"/>
              </a:rPr>
              <a:t> </a:t>
            </a:r>
          </a:p>
        </p:txBody>
      </p:sp>
      <p:sp>
        <p:nvSpPr>
          <p:cNvPr id="3" name="Content Placeholder 2"/>
          <p:cNvSpPr>
            <a:spLocks noGrp="1"/>
          </p:cNvSpPr>
          <p:nvPr>
            <p:ph idx="1"/>
          </p:nvPr>
        </p:nvSpPr>
        <p:spPr>
          <a:xfrm>
            <a:off x="457200" y="1066800"/>
            <a:ext cx="8229600" cy="5638800"/>
          </a:xfrm>
        </p:spPr>
        <p:txBody>
          <a:bodyPr>
            <a:normAutofit/>
          </a:bodyPr>
          <a:lstStyle/>
          <a:p>
            <a:pPr eaLnBrk="1" hangingPunct="1">
              <a:lnSpc>
                <a:spcPct val="80000"/>
              </a:lnSpc>
              <a:buFont typeface="Arial" pitchFamily="34" charset="0"/>
              <a:buChar char="•"/>
            </a:pPr>
            <a:r>
              <a:rPr lang="en-US" smtClean="0">
                <a:ea typeface="ＭＳ Ｐゴシック" pitchFamily="34" charset="-128"/>
              </a:rPr>
              <a:t>Early frontocranial remodelling is performed between 2 and 4 months for brachycephalies</a:t>
            </a:r>
          </a:p>
          <a:p>
            <a:pPr eaLnBrk="1" hangingPunct="1">
              <a:lnSpc>
                <a:spcPct val="80000"/>
              </a:lnSpc>
              <a:buFont typeface="Arial" pitchFamily="34" charset="0"/>
              <a:buChar char="•"/>
            </a:pPr>
            <a:endParaRPr lang="en-US" smtClean="0">
              <a:ea typeface="ＭＳ Ｐゴシック" pitchFamily="34" charset="-128"/>
            </a:endParaRPr>
          </a:p>
          <a:p>
            <a:pPr eaLnBrk="1" hangingPunct="1">
              <a:lnSpc>
                <a:spcPct val="80000"/>
              </a:lnSpc>
              <a:buFont typeface="Arial" pitchFamily="34" charset="0"/>
              <a:buChar char="•"/>
            </a:pPr>
            <a:r>
              <a:rPr lang="en-US" smtClean="0">
                <a:ea typeface="ＭＳ Ｐゴシック" pitchFamily="34" charset="-128"/>
              </a:rPr>
              <a:t>Other operated on between 6 and 12 months of age. </a:t>
            </a:r>
          </a:p>
          <a:p>
            <a:pPr eaLnBrk="1" hangingPunct="1">
              <a:lnSpc>
                <a:spcPct val="80000"/>
              </a:lnSpc>
              <a:buFont typeface="Arial" pitchFamily="34" charset="0"/>
              <a:buChar char="•"/>
            </a:pPr>
            <a:endParaRPr lang="en-US" smtClean="0">
              <a:ea typeface="ＭＳ Ｐゴシック" pitchFamily="34" charset="-128"/>
            </a:endParaRPr>
          </a:p>
          <a:p>
            <a:pPr eaLnBrk="1" hangingPunct="1">
              <a:lnSpc>
                <a:spcPct val="80000"/>
              </a:lnSpc>
              <a:buFont typeface="Arial" pitchFamily="34" charset="0"/>
              <a:buChar char="•"/>
            </a:pPr>
            <a:r>
              <a:rPr lang="en-US" smtClean="0">
                <a:ea typeface="ＭＳ Ｐゴシック" pitchFamily="34" charset="-128"/>
              </a:rPr>
              <a:t>For syndromal craniofacial synostosis, two-step operation:   forehead advancement first</a:t>
            </a:r>
          </a:p>
          <a:p>
            <a:pPr eaLnBrk="1" hangingPunct="1">
              <a:lnSpc>
                <a:spcPct val="80000"/>
              </a:lnSpc>
              <a:buFont typeface="Arial" pitchFamily="34" charset="0"/>
              <a:buChar char="•"/>
            </a:pPr>
            <a:endParaRPr lang="en-US" smtClean="0">
              <a:ea typeface="ＭＳ Ｐゴシック" pitchFamily="34" charset="-128"/>
            </a:endParaRPr>
          </a:p>
          <a:p>
            <a:pPr eaLnBrk="1" hangingPunct="1">
              <a:lnSpc>
                <a:spcPct val="80000"/>
              </a:lnSpc>
              <a:buFont typeface="Arial" pitchFamily="34" charset="0"/>
              <a:buChar char="•"/>
            </a:pPr>
            <a:r>
              <a:rPr lang="en-US" smtClean="0">
                <a:ea typeface="ＭＳ Ｐゴシック" pitchFamily="34" charset="-128"/>
              </a:rPr>
              <a:t>Facial advancement later, to avoid the risk of frontal osteitis</a:t>
            </a:r>
          </a:p>
          <a:p>
            <a:pPr eaLnBrk="1" hangingPunct="1">
              <a:lnSpc>
                <a:spcPct val="60000"/>
              </a:lnSpc>
              <a:buFont typeface="Arial" pitchFamily="34" charset="0"/>
              <a:buChar char="•"/>
            </a:pPr>
            <a:endParaRPr lang="en-US" sz="1900" smtClean="0">
              <a:ea typeface="ＭＳ Ｐゴシック" pitchFamily="34" charset="-128"/>
            </a:endParaRPr>
          </a:p>
          <a:p>
            <a:pPr eaLnBrk="1" hangingPunct="1">
              <a:lnSpc>
                <a:spcPct val="60000"/>
              </a:lnSpc>
              <a:buFont typeface="Arial" pitchFamily="34" charset="0"/>
              <a:buChar char="•"/>
            </a:pPr>
            <a:endParaRPr lang="en-US" sz="1900" smtClean="0">
              <a:ea typeface="ＭＳ Ｐゴシック" pitchFamily="34" charset="-128"/>
            </a:endParaRPr>
          </a:p>
          <a:p>
            <a:pPr eaLnBrk="1" hangingPunct="1">
              <a:lnSpc>
                <a:spcPct val="60000"/>
              </a:lnSpc>
              <a:buFont typeface="Arial" pitchFamily="34" charset="0"/>
              <a:buChar char="•"/>
            </a:pPr>
            <a:endParaRPr lang="en-US" sz="1900" smtClean="0">
              <a:ea typeface="ＭＳ Ｐゴシック" pitchFamily="34" charset="-128"/>
            </a:endParaRPr>
          </a:p>
          <a:p>
            <a:pPr eaLnBrk="1" hangingPunct="1">
              <a:lnSpc>
                <a:spcPct val="60000"/>
              </a:lnSpc>
              <a:buFont typeface="Arial" pitchFamily="34" charset="0"/>
              <a:buChar char="•"/>
            </a:pPr>
            <a:r>
              <a:rPr lang="en-US" sz="1800" i="1" smtClean="0">
                <a:solidFill>
                  <a:srgbClr val="FFFF00"/>
                </a:solidFill>
                <a:ea typeface="ＭＳ Ｐゴシック" pitchFamily="34" charset="-128"/>
              </a:rPr>
              <a:t>Br J Plast Surg. 1994 Jun;47(4):211-22.</a:t>
            </a:r>
          </a:p>
          <a:p>
            <a:pPr eaLnBrk="1" hangingPunct="1">
              <a:lnSpc>
                <a:spcPct val="60000"/>
              </a:lnSpc>
              <a:buFont typeface="Arial" pitchFamily="34" charset="0"/>
              <a:buChar char="•"/>
            </a:pPr>
            <a:r>
              <a:rPr lang="en-US" sz="1800" b="1" i="1" smtClean="0">
                <a:solidFill>
                  <a:srgbClr val="FFFF00"/>
                </a:solidFill>
                <a:ea typeface="ＭＳ Ｐゴシック" pitchFamily="34" charset="-128"/>
              </a:rPr>
              <a:t>Timing of treatment for </a:t>
            </a:r>
            <a:r>
              <a:rPr lang="en-US" sz="1600" b="1" i="1" smtClean="0">
                <a:solidFill>
                  <a:srgbClr val="FFFF00"/>
                </a:solidFill>
                <a:ea typeface="ＭＳ Ｐゴシック" pitchFamily="34" charset="-128"/>
              </a:rPr>
              <a:t>craniosynostosis</a:t>
            </a:r>
            <a:r>
              <a:rPr lang="en-US" sz="1800" b="1" i="1" smtClean="0">
                <a:solidFill>
                  <a:srgbClr val="FFFF00"/>
                </a:solidFill>
                <a:ea typeface="ＭＳ Ｐゴシック" pitchFamily="34" charset="-128"/>
              </a:rPr>
              <a:t> and facio-craniosynostosis: a 20-year experience.</a:t>
            </a:r>
            <a:r>
              <a:rPr lang="en-US" sz="1800" i="1" smtClean="0">
                <a:solidFill>
                  <a:srgbClr val="FFFF00"/>
                </a:solidFill>
                <a:ea typeface="ＭＳ Ｐゴシック" pitchFamily="34" charset="-128"/>
                <a:hlinkClick r:id="rId2" action="ppaction://hlinkfile"/>
              </a:rPr>
              <a:t>Marchac D</a:t>
            </a:r>
            <a:r>
              <a:rPr lang="en-US" sz="1800" i="1" smtClean="0">
                <a:solidFill>
                  <a:srgbClr val="FFFF00"/>
                </a:solidFill>
                <a:ea typeface="ＭＳ Ｐゴシック" pitchFamily="34" charset="-128"/>
              </a:rPr>
              <a:t>, </a:t>
            </a:r>
            <a:r>
              <a:rPr lang="en-US" sz="1800" i="1" smtClean="0">
                <a:solidFill>
                  <a:srgbClr val="FFFF00"/>
                </a:solidFill>
                <a:ea typeface="ＭＳ Ｐゴシック" pitchFamily="34" charset="-128"/>
                <a:hlinkClick r:id="rId3" action="ppaction://hlinkfile"/>
              </a:rPr>
              <a:t>Renier D</a:t>
            </a:r>
            <a:r>
              <a:rPr lang="en-US" sz="1800" i="1" smtClean="0">
                <a:solidFill>
                  <a:srgbClr val="FFFF00"/>
                </a:solidFill>
                <a:ea typeface="ＭＳ Ｐゴシック" pitchFamily="34" charset="-128"/>
              </a:rPr>
              <a:t>, </a:t>
            </a:r>
            <a:r>
              <a:rPr lang="en-US" sz="1800" i="1" smtClean="0">
                <a:solidFill>
                  <a:srgbClr val="FFFF00"/>
                </a:solidFill>
                <a:ea typeface="ＭＳ Ｐゴシック" pitchFamily="34" charset="-128"/>
                <a:hlinkClick r:id="rId4" action="ppaction://hlinkfile"/>
              </a:rPr>
              <a:t>Broumand S</a:t>
            </a:r>
            <a:r>
              <a:rPr lang="en-US" sz="1800" i="1" smtClean="0">
                <a:solidFill>
                  <a:srgbClr val="FFFF00"/>
                </a:solidFill>
                <a:ea typeface="ＭＳ Ｐゴシック" pitchFamily="34" charset="-128"/>
              </a:rPr>
              <a:t>.Craniofacial Unit, Hôpital Necker-Enfants Malades, Paris, France</a:t>
            </a:r>
          </a:p>
          <a:p>
            <a:pPr eaLnBrk="1" hangingPunct="1">
              <a:lnSpc>
                <a:spcPct val="60000"/>
              </a:lnSpc>
              <a:buFont typeface="Arial" pitchFamily="34" charset="0"/>
              <a:buChar char="•"/>
            </a:pPr>
            <a:endParaRPr lang="en-US" sz="2200" smtClean="0">
              <a:ea typeface="ＭＳ Ｐゴシック" pitchFamily="34" charset="-128"/>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p:nvPr>
        </p:nvSpPr>
        <p:spPr/>
        <p:txBody>
          <a:bodyPr/>
          <a:lstStyle/>
          <a:p>
            <a:pPr eaLnBrk="1" hangingPunct="1"/>
            <a:r>
              <a:rPr lang="en-US" smtClean="0">
                <a:solidFill>
                  <a:srgbClr val="FFFF00"/>
                </a:solidFill>
                <a:ea typeface="ＭＳ Ｐゴシック" pitchFamily="34" charset="-128"/>
              </a:rPr>
              <a:t>Late</a:t>
            </a:r>
            <a:r>
              <a:rPr lang="en-US" smtClean="0">
                <a:ea typeface="ＭＳ Ｐゴシック" pitchFamily="34" charset="-128"/>
              </a:rPr>
              <a:t> </a:t>
            </a:r>
            <a:r>
              <a:rPr lang="en-US" smtClean="0">
                <a:solidFill>
                  <a:srgbClr val="FFFF00"/>
                </a:solidFill>
                <a:ea typeface="ＭＳ Ｐゴシック" pitchFamily="34" charset="-128"/>
              </a:rPr>
              <a:t>intervention</a:t>
            </a:r>
          </a:p>
        </p:txBody>
      </p:sp>
      <p:sp>
        <p:nvSpPr>
          <p:cNvPr id="102402" name="Content Placeholder 2"/>
          <p:cNvSpPr>
            <a:spLocks noGrp="1"/>
          </p:cNvSpPr>
          <p:nvPr>
            <p:ph idx="1"/>
          </p:nvPr>
        </p:nvSpPr>
        <p:spPr/>
        <p:txBody>
          <a:bodyPr/>
          <a:lstStyle/>
          <a:p>
            <a:pPr eaLnBrk="1" hangingPunct="1"/>
            <a:r>
              <a:rPr lang="en-US" smtClean="0">
                <a:ea typeface="ＭＳ Ｐゴシック" pitchFamily="34" charset="-128"/>
              </a:rPr>
              <a:t>Closer the cranium is to the adult size, the less overcorrection for reconstruction and the better the ultimate skull shape. </a:t>
            </a:r>
          </a:p>
          <a:p>
            <a:pPr eaLnBrk="1" hangingPunct="1"/>
            <a:r>
              <a:rPr lang="en-US" smtClean="0">
                <a:ea typeface="ＭＳ Ｐゴシック" pitchFamily="34" charset="-128"/>
              </a:rPr>
              <a:t>Higher risk of recurrent deformity</a:t>
            </a:r>
          </a:p>
          <a:p>
            <a:pPr eaLnBrk="1" hangingPunct="1"/>
            <a:endParaRPr lang="en-US" smtClean="0">
              <a:ea typeface="ＭＳ Ｐゴシック" pitchFamily="34" charset="-128"/>
            </a:endParaRPr>
          </a:p>
          <a:p>
            <a:pPr eaLnBrk="1" hangingPunct="1"/>
            <a:r>
              <a:rPr lang="en-US" smtClean="0">
                <a:ea typeface="ＭＳ Ｐゴシック" pitchFamily="34" charset="-128"/>
              </a:rPr>
              <a:t>Surgical correction more complex </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1"/>
          <p:cNvSpPr>
            <a:spLocks noGrp="1"/>
          </p:cNvSpPr>
          <p:nvPr>
            <p:ph type="title"/>
          </p:nvPr>
        </p:nvSpPr>
        <p:spPr>
          <a:xfrm>
            <a:off x="457200" y="381000"/>
            <a:ext cx="8229600" cy="990600"/>
          </a:xfrm>
        </p:spPr>
        <p:txBody>
          <a:bodyPr/>
          <a:lstStyle/>
          <a:p>
            <a:pPr eaLnBrk="1" hangingPunct="1"/>
            <a:r>
              <a:rPr lang="en-US" smtClean="0">
                <a:solidFill>
                  <a:srgbClr val="FFFF00"/>
                </a:solidFill>
                <a:ea typeface="ＭＳ Ｐゴシック" pitchFamily="34" charset="-128"/>
              </a:rPr>
              <a:t>Basic</a:t>
            </a:r>
            <a:r>
              <a:rPr lang="en-US" smtClean="0">
                <a:ea typeface="ＭＳ Ｐゴシック" pitchFamily="34" charset="-128"/>
              </a:rPr>
              <a:t> </a:t>
            </a:r>
            <a:r>
              <a:rPr lang="en-US" smtClean="0">
                <a:solidFill>
                  <a:srgbClr val="FFFF00"/>
                </a:solidFill>
                <a:ea typeface="ＭＳ Ｐゴシック" pitchFamily="34" charset="-128"/>
              </a:rPr>
              <a:t>mechanisms</a:t>
            </a:r>
          </a:p>
        </p:txBody>
      </p:sp>
      <p:sp>
        <p:nvSpPr>
          <p:cNvPr id="106499" name="Content Placeholder 2"/>
          <p:cNvSpPr>
            <a:spLocks noGrp="1"/>
          </p:cNvSpPr>
          <p:nvPr>
            <p:ph idx="1"/>
          </p:nvPr>
        </p:nvSpPr>
        <p:spPr>
          <a:xfrm>
            <a:off x="381000" y="1600200"/>
            <a:ext cx="8229600" cy="4525963"/>
          </a:xfrm>
        </p:spPr>
        <p:txBody>
          <a:bodyPr/>
          <a:lstStyle/>
          <a:p>
            <a:pPr eaLnBrk="1" hangingPunct="1">
              <a:lnSpc>
                <a:spcPct val="90000"/>
              </a:lnSpc>
              <a:buFont typeface="Arial" charset="0"/>
              <a:buChar char="•"/>
              <a:defRPr/>
            </a:pPr>
            <a:r>
              <a:rPr lang="en-US" dirty="0"/>
              <a:t>Passive </a:t>
            </a:r>
            <a:r>
              <a:rPr lang="en-US" dirty="0" err="1"/>
              <a:t>reshapement</a:t>
            </a:r>
            <a:r>
              <a:rPr lang="en-US" dirty="0"/>
              <a:t> </a:t>
            </a:r>
          </a:p>
          <a:p>
            <a:pPr eaLnBrk="1" hangingPunct="1">
              <a:lnSpc>
                <a:spcPct val="90000"/>
              </a:lnSpc>
              <a:buFont typeface="Wingdings 2" charset="0"/>
              <a:buNone/>
              <a:defRPr/>
            </a:pPr>
            <a:r>
              <a:rPr lang="en-US" dirty="0"/>
              <a:t>          </a:t>
            </a:r>
            <a:r>
              <a:rPr lang="en-US" dirty="0" smtClean="0"/>
              <a:t>Generous </a:t>
            </a:r>
            <a:r>
              <a:rPr lang="en-US" dirty="0"/>
              <a:t>removal of bone</a:t>
            </a:r>
          </a:p>
          <a:p>
            <a:pPr eaLnBrk="1" hangingPunct="1">
              <a:lnSpc>
                <a:spcPct val="90000"/>
              </a:lnSpc>
              <a:buFont typeface="Arial" charset="0"/>
              <a:buChar char="•"/>
              <a:defRPr/>
            </a:pPr>
            <a:r>
              <a:rPr lang="en-US" dirty="0"/>
              <a:t>Strip </a:t>
            </a:r>
            <a:r>
              <a:rPr lang="en-US" dirty="0" err="1"/>
              <a:t>craniectomy</a:t>
            </a:r>
            <a:endParaRPr lang="en-US" dirty="0"/>
          </a:p>
          <a:p>
            <a:pPr eaLnBrk="1" hangingPunct="1">
              <a:lnSpc>
                <a:spcPct val="90000"/>
              </a:lnSpc>
              <a:buFont typeface="Arial" charset="0"/>
              <a:buChar char="•"/>
              <a:defRPr/>
            </a:pPr>
            <a:r>
              <a:rPr lang="en-US" dirty="0" err="1"/>
              <a:t>Morcellation</a:t>
            </a:r>
            <a:endParaRPr lang="en-US" dirty="0"/>
          </a:p>
          <a:p>
            <a:pPr eaLnBrk="1" hangingPunct="1">
              <a:lnSpc>
                <a:spcPct val="90000"/>
              </a:lnSpc>
              <a:buFont typeface="Arial" charset="0"/>
              <a:buChar char="•"/>
              <a:defRPr/>
            </a:pPr>
            <a:endParaRPr lang="en-US" dirty="0"/>
          </a:p>
          <a:p>
            <a:pPr eaLnBrk="1" hangingPunct="1">
              <a:lnSpc>
                <a:spcPct val="90000"/>
              </a:lnSpc>
              <a:buFont typeface="Arial" charset="0"/>
              <a:buChar char="•"/>
              <a:defRPr/>
            </a:pPr>
            <a:r>
              <a:rPr lang="en-US" dirty="0"/>
              <a:t>Active </a:t>
            </a:r>
            <a:r>
              <a:rPr lang="en-US" dirty="0" err="1"/>
              <a:t>reshapement</a:t>
            </a:r>
            <a:endParaRPr lang="en-US" dirty="0"/>
          </a:p>
          <a:p>
            <a:pPr eaLnBrk="1" hangingPunct="1">
              <a:lnSpc>
                <a:spcPct val="90000"/>
              </a:lnSpc>
              <a:buFont typeface="Wingdings 2" charset="0"/>
              <a:buNone/>
              <a:defRPr/>
            </a:pPr>
            <a:r>
              <a:rPr lang="en-US" dirty="0"/>
              <a:t>       </a:t>
            </a:r>
            <a:r>
              <a:rPr lang="en-US" dirty="0" err="1" smtClean="0"/>
              <a:t>Fronto</a:t>
            </a:r>
            <a:r>
              <a:rPr lang="en-US" dirty="0" smtClean="0"/>
              <a:t> </a:t>
            </a:r>
            <a:r>
              <a:rPr lang="en-US" dirty="0"/>
              <a:t>orbital advancement</a:t>
            </a:r>
          </a:p>
          <a:p>
            <a:pPr eaLnBrk="1" hangingPunct="1">
              <a:lnSpc>
                <a:spcPct val="90000"/>
              </a:lnSpc>
              <a:buFont typeface="Wingdings 2" charset="0"/>
              <a:buNone/>
              <a:defRPr/>
            </a:pPr>
            <a:r>
              <a:rPr lang="en-US" dirty="0"/>
              <a:t>       Cranial vault </a:t>
            </a:r>
            <a:r>
              <a:rPr lang="en-US" dirty="0" err="1"/>
              <a:t>reshapement</a:t>
            </a:r>
            <a:endParaRPr lang="en-US" dirty="0"/>
          </a:p>
          <a:p>
            <a:pPr eaLnBrk="1" hangingPunct="1">
              <a:lnSpc>
                <a:spcPct val="90000"/>
              </a:lnSpc>
              <a:buFont typeface="Arial" charset="0"/>
              <a:buChar char="•"/>
              <a:defRPr/>
            </a:pPr>
            <a:endParaRPr lang="en-US" dirty="0"/>
          </a:p>
          <a:p>
            <a:pPr marL="0" indent="0" eaLnBrk="1" hangingPunct="1">
              <a:lnSpc>
                <a:spcPct val="90000"/>
              </a:lnSpc>
              <a:buFont typeface="Wingdings 2" charset="0"/>
              <a:buNone/>
              <a:defRPr/>
            </a:pPr>
            <a:r>
              <a:rPr lang="en-US" dirty="0" smtClean="0"/>
              <a:t>      </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p:cNvSpPr>
            <a:spLocks noGrp="1"/>
          </p:cNvSpPr>
          <p:nvPr>
            <p:ph type="title"/>
          </p:nvPr>
        </p:nvSpPr>
        <p:spPr/>
        <p:txBody>
          <a:bodyPr/>
          <a:lstStyle/>
          <a:p>
            <a:pPr eaLnBrk="1" hangingPunct="1"/>
            <a:r>
              <a:rPr lang="en-US" smtClean="0">
                <a:solidFill>
                  <a:srgbClr val="FFFF00"/>
                </a:solidFill>
                <a:ea typeface="ＭＳ Ｐゴシック" pitchFamily="34" charset="-128"/>
              </a:rPr>
              <a:t>Incision</a:t>
            </a:r>
          </a:p>
        </p:txBody>
      </p:sp>
      <p:sp>
        <p:nvSpPr>
          <p:cNvPr id="107522" name="Content Placeholder 2"/>
          <p:cNvSpPr>
            <a:spLocks noGrp="1"/>
          </p:cNvSpPr>
          <p:nvPr>
            <p:ph idx="1"/>
          </p:nvPr>
        </p:nvSpPr>
        <p:spPr/>
        <p:txBody>
          <a:bodyPr/>
          <a:lstStyle/>
          <a:p>
            <a:pPr eaLnBrk="1" hangingPunct="1"/>
            <a:r>
              <a:rPr lang="en-US" smtClean="0">
                <a:ea typeface="ＭＳ Ｐゴシック" pitchFamily="34" charset="-128"/>
              </a:rPr>
              <a:t>Zigzag bicoronal incision</a:t>
            </a:r>
          </a:p>
          <a:p>
            <a:pPr eaLnBrk="1" hangingPunct="1"/>
            <a:r>
              <a:rPr lang="en-US" smtClean="0">
                <a:ea typeface="ＭＳ Ｐゴシック" pitchFamily="34" charset="-128"/>
              </a:rPr>
              <a:t>Prevents parting of the hair along a straight line </a:t>
            </a:r>
          </a:p>
          <a:p>
            <a:pPr eaLnBrk="1" hangingPunct="1"/>
            <a:r>
              <a:rPr lang="en-US" smtClean="0">
                <a:ea typeface="ＭＳ Ｐゴシック" pitchFamily="34" charset="-128"/>
              </a:rPr>
              <a:t>Scar tends to spread less - redistribution of the forces.</a:t>
            </a:r>
          </a:p>
          <a:p>
            <a:pPr eaLnBrk="1" hangingPunct="1"/>
            <a:r>
              <a:rPr lang="en-US" smtClean="0">
                <a:ea typeface="ＭＳ Ｐゴシック" pitchFamily="34" charset="-128"/>
              </a:rPr>
              <a:t>Incision begins slightly anterior and superior to the helix of the ear. </a:t>
            </a:r>
          </a:p>
          <a:p>
            <a:pPr eaLnBrk="1" hangingPunct="1"/>
            <a:r>
              <a:rPr lang="en-US" smtClean="0">
                <a:ea typeface="ＭＳ Ｐゴシック" pitchFamily="34" charset="-128"/>
              </a:rPr>
              <a:t>Electrocautery is used cautiously</a:t>
            </a:r>
          </a:p>
          <a:p>
            <a:pPr eaLnBrk="1" hangingPunct="1">
              <a:buFont typeface="Arial" pitchFamily="34" charset="0"/>
              <a:buNone/>
            </a:pPr>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Title 1"/>
          <p:cNvSpPr>
            <a:spLocks noGrp="1"/>
          </p:cNvSpPr>
          <p:nvPr>
            <p:ph type="title"/>
          </p:nvPr>
        </p:nvSpPr>
        <p:spPr/>
        <p:txBody>
          <a:bodyPr/>
          <a:lstStyle/>
          <a:p>
            <a:pPr eaLnBrk="1" hangingPunct="1"/>
            <a:r>
              <a:rPr lang="en-US" smtClean="0">
                <a:solidFill>
                  <a:srgbClr val="FFFF00"/>
                </a:solidFill>
                <a:ea typeface="ＭＳ Ｐゴシック" pitchFamily="34" charset="-128"/>
              </a:rPr>
              <a:t>Sagittal</a:t>
            </a:r>
            <a:r>
              <a:rPr lang="en-US" smtClean="0">
                <a:ea typeface="ＭＳ Ｐゴシック" pitchFamily="34" charset="-128"/>
              </a:rPr>
              <a:t> </a:t>
            </a:r>
            <a:r>
              <a:rPr lang="en-US" smtClean="0">
                <a:solidFill>
                  <a:srgbClr val="FFFF00"/>
                </a:solidFill>
                <a:ea typeface="ＭＳ Ｐゴシック" pitchFamily="34" charset="-128"/>
              </a:rPr>
              <a:t>craniosynostosis</a:t>
            </a:r>
          </a:p>
        </p:txBody>
      </p:sp>
      <p:sp>
        <p:nvSpPr>
          <p:cNvPr id="108546" name="Content Placeholder 2"/>
          <p:cNvSpPr>
            <a:spLocks noGrp="1"/>
          </p:cNvSpPr>
          <p:nvPr>
            <p:ph idx="1"/>
          </p:nvPr>
        </p:nvSpPr>
        <p:spPr>
          <a:xfrm>
            <a:off x="457200" y="1981200"/>
            <a:ext cx="8229600" cy="4144963"/>
          </a:xfrm>
        </p:spPr>
        <p:txBody>
          <a:bodyPr/>
          <a:lstStyle/>
          <a:p>
            <a:pPr eaLnBrk="1" hangingPunct="1"/>
            <a:r>
              <a:rPr lang="en-US" smtClean="0">
                <a:ea typeface="ＭＳ Ｐゴシック" pitchFamily="34" charset="-128"/>
              </a:rPr>
              <a:t>Objectives  </a:t>
            </a:r>
          </a:p>
          <a:p>
            <a:pPr lvl="1" eaLnBrk="1" hangingPunct="1"/>
            <a:r>
              <a:rPr lang="en-US" smtClean="0">
                <a:ea typeface="ＭＳ Ｐゴシック" pitchFamily="34" charset="-128"/>
              </a:rPr>
              <a:t>   Correction of scaphocephaly </a:t>
            </a:r>
          </a:p>
          <a:p>
            <a:pPr lvl="1" eaLnBrk="1" hangingPunct="1"/>
            <a:r>
              <a:rPr lang="en-US" smtClean="0">
                <a:ea typeface="ＭＳ Ｐゴシック" pitchFamily="34" charset="-128"/>
              </a:rPr>
              <a:t>   Frontal bossing and occipital protrusion </a:t>
            </a:r>
          </a:p>
          <a:p>
            <a:pPr eaLnBrk="1" hangingPunct="1"/>
            <a:r>
              <a:rPr lang="en-US" smtClean="0">
                <a:ea typeface="ＭＳ Ｐゴシック" pitchFamily="34" charset="-128"/>
              </a:rPr>
              <a:t>Initial surgical procedures included a narrow-strip craniectomy→ higher restenosis .</a:t>
            </a:r>
          </a:p>
          <a:p>
            <a:pPr eaLnBrk="1" hangingPunct="1"/>
            <a:r>
              <a:rPr lang="en-US" smtClean="0">
                <a:ea typeface="ＭＳ Ｐゴシック" pitchFamily="34" charset="-128"/>
              </a:rPr>
              <a:t>Wider and more extensive craniectomy</a:t>
            </a:r>
          </a:p>
          <a:p>
            <a:pPr eaLnBrk="1" hangingPunct="1">
              <a:buFont typeface="Wingdings 2" pitchFamily="18" charset="2"/>
              <a:buNone/>
            </a:pPr>
            <a:r>
              <a:rPr lang="en-US" smtClean="0">
                <a:ea typeface="ＭＳ Ｐゴシック" pitchFamily="34" charset="-128"/>
              </a:rPr>
              <a:t>     Do not address the frontal bossing and occipital bathrocephaly relied on the growing brain to correct these deformities.</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109570" name="Content Placeholder 2"/>
          <p:cNvSpPr>
            <a:spLocks noGrp="1"/>
          </p:cNvSpPr>
          <p:nvPr>
            <p:ph idx="1"/>
          </p:nvPr>
        </p:nvSpPr>
        <p:spPr>
          <a:xfrm>
            <a:off x="457200" y="1143000"/>
            <a:ext cx="8229600" cy="5181600"/>
          </a:xfrm>
        </p:spPr>
        <p:txBody>
          <a:bodyPr/>
          <a:lstStyle/>
          <a:p>
            <a:pPr eaLnBrk="1" hangingPunct="1"/>
            <a:r>
              <a:rPr lang="en-US" smtClean="0">
                <a:ea typeface="ＭＳ Ｐゴシック" pitchFamily="34" charset="-128"/>
              </a:rPr>
              <a:t>More extensive cranial vault remodeling with barrel-stave osteotomy</a:t>
            </a:r>
          </a:p>
          <a:p>
            <a:pPr eaLnBrk="1" hangingPunct="1"/>
            <a:endParaRPr lang="en-US" smtClean="0">
              <a:ea typeface="ＭＳ Ｐゴシック" pitchFamily="34" charset="-128"/>
            </a:endParaRPr>
          </a:p>
          <a:p>
            <a:pPr eaLnBrk="1" hangingPunct="1"/>
            <a:r>
              <a:rPr lang="en-US" smtClean="0">
                <a:ea typeface="ＭＳ Ｐゴシック" pitchFamily="34" charset="-128"/>
              </a:rPr>
              <a:t>Spring assisted cranioplasty</a:t>
            </a:r>
          </a:p>
          <a:p>
            <a:pPr eaLnBrk="1" hangingPunct="1"/>
            <a:endParaRPr lang="en-US" smtClean="0">
              <a:ea typeface="ＭＳ Ｐゴシック" pitchFamily="34" charset="-128"/>
            </a:endParaRPr>
          </a:p>
          <a:p>
            <a:pPr eaLnBrk="1" hangingPunct="1"/>
            <a:r>
              <a:rPr lang="en-US" smtClean="0">
                <a:ea typeface="ＭＳ Ｐゴシック" pitchFamily="34" charset="-128"/>
              </a:rPr>
              <a:t>With the advent of endoscopes in neurosurgery, extended-strip craniectomy is performed and the patient is placed in a custom-made molding helmet to correct the frontal bossing and bathrocephaly. </a:t>
            </a:r>
          </a:p>
          <a:p>
            <a:pPr eaLnBrk="1" hangingPunct="1"/>
            <a:endParaRPr lang="en-US" smtClean="0">
              <a:ea typeface="ＭＳ Ｐゴシック" pitchFamily="34" charset="-128"/>
            </a:endParaRPr>
          </a:p>
          <a:p>
            <a:pPr eaLnBrk="1" hangingPunct="1"/>
            <a:r>
              <a:rPr lang="en-US" smtClean="0">
                <a:ea typeface="ＭＳ Ｐゴシック" pitchFamily="34" charset="-128"/>
              </a:rPr>
              <a:t>Rapid recovery of the child and diminished need for blood transfusion,</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1"/>
          <p:cNvSpPr>
            <a:spLocks noGrp="1"/>
          </p:cNvSpPr>
          <p:nvPr>
            <p:ph type="title"/>
          </p:nvPr>
        </p:nvSpPr>
        <p:spPr/>
        <p:txBody>
          <a:bodyPr/>
          <a:lstStyle/>
          <a:p>
            <a:pPr eaLnBrk="1" hangingPunct="1"/>
            <a:r>
              <a:rPr lang="en-US" smtClean="0">
                <a:ea typeface="ＭＳ Ｐゴシック" pitchFamily="34" charset="-128"/>
              </a:rPr>
              <a:t> </a:t>
            </a:r>
          </a:p>
        </p:txBody>
      </p:sp>
      <p:pic>
        <p:nvPicPr>
          <p:cNvPr id="36866" name="Picture 2"/>
          <p:cNvPicPr>
            <a:picLocks noChangeAspect="1" noChangeArrowheads="1"/>
          </p:cNvPicPr>
          <p:nvPr/>
        </p:nvPicPr>
        <p:blipFill>
          <a:blip r:embed="rId2">
            <a:lum contrast="10000"/>
          </a:blip>
          <a:srcRect/>
          <a:stretch>
            <a:fillRect/>
          </a:stretch>
        </p:blipFill>
        <p:spPr bwMode="auto">
          <a:xfrm>
            <a:off x="533400" y="1828800"/>
            <a:ext cx="3148072" cy="2870709"/>
          </a:xfrm>
          <a:prstGeom prst="rect">
            <a:avLst/>
          </a:prstGeom>
          <a:noFill/>
          <a:ln w="9525">
            <a:noFill/>
            <a:miter lim="800000"/>
            <a:headEnd/>
            <a:tailEnd/>
          </a:ln>
          <a:effectLst/>
        </p:spPr>
      </p:pic>
      <p:pic>
        <p:nvPicPr>
          <p:cNvPr id="36867" name="Picture 3"/>
          <p:cNvPicPr>
            <a:picLocks noChangeAspect="1" noChangeArrowheads="1"/>
          </p:cNvPicPr>
          <p:nvPr/>
        </p:nvPicPr>
        <p:blipFill>
          <a:blip r:embed="rId3">
            <a:lum contrast="10000"/>
          </a:blip>
          <a:srcRect/>
          <a:stretch>
            <a:fillRect/>
          </a:stretch>
        </p:blipFill>
        <p:spPr bwMode="auto">
          <a:xfrm>
            <a:off x="4114800" y="914400"/>
            <a:ext cx="2205037" cy="4007897"/>
          </a:xfrm>
          <a:prstGeom prst="rect">
            <a:avLst/>
          </a:prstGeom>
          <a:noFill/>
          <a:ln w="9525">
            <a:noFill/>
            <a:miter lim="800000"/>
            <a:headEnd/>
            <a:tailEnd/>
          </a:ln>
          <a:effectLst/>
        </p:spPr>
      </p:pic>
      <p:sp>
        <p:nvSpPr>
          <p:cNvPr id="6" name="Content Placeholder 5"/>
          <p:cNvSpPr>
            <a:spLocks noGrp="1"/>
          </p:cNvSpPr>
          <p:nvPr>
            <p:ph idx="1"/>
          </p:nvPr>
        </p:nvSpPr>
        <p:spPr>
          <a:xfrm>
            <a:off x="457200" y="381000"/>
            <a:ext cx="8305800" cy="5943600"/>
          </a:xfrm>
        </p:spPr>
        <p:txBody>
          <a:bodyPr>
            <a:normAutofit/>
          </a:bodyPr>
          <a:lstStyle/>
          <a:p>
            <a:r>
              <a:rPr lang="en-US" dirty="0" smtClean="0"/>
              <a:t>                                      Posterior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Anterior</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1"/>
          <p:cNvSpPr>
            <a:spLocks noGrp="1"/>
          </p:cNvSpPr>
          <p:nvPr>
            <p:ph type="title"/>
          </p:nvPr>
        </p:nvSpPr>
        <p:spPr/>
        <p:txBody>
          <a:bodyPr/>
          <a:lstStyle/>
          <a:p>
            <a:pPr eaLnBrk="1" hangingPunct="1"/>
            <a:r>
              <a:rPr lang="en-US" smtClean="0">
                <a:solidFill>
                  <a:srgbClr val="FFFF00"/>
                </a:solidFill>
                <a:ea typeface="ＭＳ Ｐゴシック" pitchFamily="34" charset="-128"/>
              </a:rPr>
              <a:t>Bilateral</a:t>
            </a:r>
            <a:r>
              <a:rPr lang="en-US" smtClean="0">
                <a:ea typeface="ＭＳ Ｐゴシック" pitchFamily="34" charset="-128"/>
              </a:rPr>
              <a:t> </a:t>
            </a:r>
            <a:r>
              <a:rPr lang="en-US" smtClean="0">
                <a:solidFill>
                  <a:srgbClr val="FFFF00"/>
                </a:solidFill>
                <a:ea typeface="ＭＳ Ｐゴシック" pitchFamily="34" charset="-128"/>
              </a:rPr>
              <a:t>coronal</a:t>
            </a:r>
            <a:r>
              <a:rPr lang="en-US" smtClean="0">
                <a:ea typeface="ＭＳ Ｐゴシック" pitchFamily="34" charset="-128"/>
              </a:rPr>
              <a:t> </a:t>
            </a:r>
            <a:r>
              <a:rPr lang="en-US" smtClean="0">
                <a:solidFill>
                  <a:srgbClr val="FFFF00"/>
                </a:solidFill>
                <a:ea typeface="ＭＳ Ｐゴシック" pitchFamily="34" charset="-128"/>
              </a:rPr>
              <a:t>stenosis</a:t>
            </a:r>
          </a:p>
        </p:txBody>
      </p:sp>
      <p:sp>
        <p:nvSpPr>
          <p:cNvPr id="114690" name="Content Placeholder 2"/>
          <p:cNvSpPr>
            <a:spLocks noGrp="1"/>
          </p:cNvSpPr>
          <p:nvPr>
            <p:ph idx="1"/>
          </p:nvPr>
        </p:nvSpPr>
        <p:spPr/>
        <p:txBody>
          <a:bodyPr/>
          <a:lstStyle/>
          <a:p>
            <a:pPr eaLnBrk="1" hangingPunct="1"/>
            <a:r>
              <a:rPr lang="en-US" smtClean="0">
                <a:ea typeface="ＭＳ Ｐゴシック" pitchFamily="34" charset="-128"/>
              </a:rPr>
              <a:t>Extended bicoronal craniectomies with reconstruction of the forehead.</a:t>
            </a:r>
          </a:p>
          <a:p>
            <a:pPr eaLnBrk="1" hangingPunct="1"/>
            <a:r>
              <a:rPr lang="en-US" smtClean="0">
                <a:ea typeface="ＭＳ Ｐゴシック" pitchFamily="34" charset="-128"/>
              </a:rPr>
              <a:t>The supraorbital bar or brow is reshaped and advanced forward with the forehead. </a:t>
            </a:r>
          </a:p>
          <a:p>
            <a:pPr eaLnBrk="1" hangingPunct="1"/>
            <a:r>
              <a:rPr lang="en-US" smtClean="0">
                <a:ea typeface="ＭＳ Ｐゴシック" pitchFamily="34" charset="-128"/>
              </a:rPr>
              <a:t>The reconstructed forehead and brow are rigidly fixed to the nose and lateral orbits with microplates.</a:t>
            </a: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b="1" smtClean="0">
                <a:solidFill>
                  <a:srgbClr val="FFFF00"/>
                </a:solidFill>
                <a:ea typeface="ＭＳ Ｐゴシック" pitchFamily="34" charset="-128"/>
              </a:rPr>
              <a:t>HISTORY</a:t>
            </a:r>
            <a:r>
              <a:rPr lang="en-US" b="1" smtClean="0">
                <a:ea typeface="ＭＳ Ｐゴシック" pitchFamily="34" charset="-128"/>
              </a:rPr>
              <a:t> AND </a:t>
            </a:r>
            <a:r>
              <a:rPr lang="en-US" b="1" smtClean="0">
                <a:solidFill>
                  <a:srgbClr val="FFFF00"/>
                </a:solidFill>
                <a:ea typeface="ＭＳ Ｐゴシック" pitchFamily="34" charset="-128"/>
              </a:rPr>
              <a:t>PATHOGENESIS</a:t>
            </a:r>
          </a:p>
        </p:txBody>
      </p:sp>
      <p:sp>
        <p:nvSpPr>
          <p:cNvPr id="23554" name="Content Placeholder 2"/>
          <p:cNvSpPr>
            <a:spLocks noGrp="1"/>
          </p:cNvSpPr>
          <p:nvPr>
            <p:ph idx="1"/>
          </p:nvPr>
        </p:nvSpPr>
        <p:spPr/>
        <p:txBody>
          <a:bodyPr/>
          <a:lstStyle/>
          <a:p>
            <a:pPr eaLnBrk="1" hangingPunct="1">
              <a:buFont typeface="Arial" pitchFamily="34" charset="0"/>
              <a:buChar char="•"/>
            </a:pPr>
            <a:r>
              <a:rPr lang="en-US" smtClean="0">
                <a:solidFill>
                  <a:srgbClr val="FFFF00"/>
                </a:solidFill>
                <a:ea typeface="ＭＳ Ｐゴシック" pitchFamily="34" charset="-128"/>
              </a:rPr>
              <a:t>Otto</a:t>
            </a:r>
            <a:r>
              <a:rPr lang="en-US" smtClean="0">
                <a:ea typeface="ＭＳ Ｐゴシック" pitchFamily="34" charset="-128"/>
              </a:rPr>
              <a:t> ( 1830) coined the term craniosynostosis</a:t>
            </a:r>
          </a:p>
          <a:p>
            <a:pPr eaLnBrk="1" hangingPunct="1">
              <a:buFont typeface="Arial" pitchFamily="34" charset="0"/>
              <a:buChar char="•"/>
            </a:pPr>
            <a:endParaRPr lang="en-US" smtClean="0">
              <a:ea typeface="ＭＳ Ｐゴシック" pitchFamily="34" charset="-128"/>
            </a:endParaRPr>
          </a:p>
          <a:p>
            <a:pPr eaLnBrk="1" hangingPunct="1">
              <a:buFont typeface="Arial" pitchFamily="34" charset="0"/>
              <a:buChar char="•"/>
            </a:pPr>
            <a:r>
              <a:rPr lang="en-US" smtClean="0">
                <a:solidFill>
                  <a:srgbClr val="FFFF00"/>
                </a:solidFill>
                <a:ea typeface="ＭＳ Ｐゴシック" pitchFamily="34" charset="-128"/>
              </a:rPr>
              <a:t>Stahl</a:t>
            </a:r>
            <a:r>
              <a:rPr lang="en-US" smtClean="0">
                <a:ea typeface="ＭＳ Ｐゴシック" pitchFamily="34" charset="-128"/>
              </a:rPr>
              <a:t> and </a:t>
            </a:r>
            <a:r>
              <a:rPr lang="en-US" smtClean="0">
                <a:solidFill>
                  <a:srgbClr val="FFFF00"/>
                </a:solidFill>
                <a:ea typeface="ＭＳ Ｐゴシック" pitchFamily="34" charset="-128"/>
              </a:rPr>
              <a:t>Hyrtl</a:t>
            </a:r>
            <a:r>
              <a:rPr lang="en-US" smtClean="0">
                <a:ea typeface="ＭＳ Ｐゴシック" pitchFamily="34" charset="-128"/>
              </a:rPr>
              <a:t> noticed that premature closure of the cranial vault sutures leads to an abnormal skull shape.</a:t>
            </a:r>
          </a:p>
          <a:p>
            <a:pPr eaLnBrk="1" hangingPunct="1">
              <a:buFont typeface="Wingdings 2" pitchFamily="18" charset="2"/>
              <a:buNone/>
            </a:pPr>
            <a:r>
              <a:rPr lang="en-US" smtClean="0">
                <a:ea typeface="ＭＳ Ｐゴシック" pitchFamily="34" charset="-128"/>
              </a:rPr>
              <a:t> </a:t>
            </a:r>
          </a:p>
          <a:p>
            <a:pPr eaLnBrk="1" hangingPunct="1">
              <a:buFont typeface="Arial" pitchFamily="34" charset="0"/>
              <a:buChar char="•"/>
            </a:pPr>
            <a:r>
              <a:rPr lang="en-US" smtClean="0">
                <a:ea typeface="ＭＳ Ｐゴシック" pitchFamily="34" charset="-128"/>
              </a:rPr>
              <a:t>In </a:t>
            </a:r>
            <a:r>
              <a:rPr lang="en-US" smtClean="0">
                <a:solidFill>
                  <a:srgbClr val="FFFF00"/>
                </a:solidFill>
                <a:ea typeface="ＭＳ Ｐゴシック" pitchFamily="34" charset="-128"/>
              </a:rPr>
              <a:t>1851, Virchow</a:t>
            </a:r>
            <a:r>
              <a:rPr lang="en-US" smtClean="0">
                <a:ea typeface="ＭＳ Ｐゴシック" pitchFamily="34" charset="-128"/>
              </a:rPr>
              <a:t> described how skull growth is restricted to a plane perpendicular to the affected, prematurely fused suture and is enhanced in a plane parallel to it.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Title 1"/>
          <p:cNvSpPr>
            <a:spLocks noGrp="1"/>
          </p:cNvSpPr>
          <p:nvPr>
            <p:ph type="title"/>
          </p:nvPr>
        </p:nvSpPr>
        <p:spPr>
          <a:xfrm>
            <a:off x="457200" y="0"/>
            <a:ext cx="8229600" cy="1219200"/>
          </a:xfrm>
        </p:spPr>
        <p:txBody>
          <a:bodyPr/>
          <a:lstStyle/>
          <a:p>
            <a:pPr eaLnBrk="1" hangingPunct="1"/>
            <a:r>
              <a:rPr lang="en-US" smtClean="0">
                <a:solidFill>
                  <a:srgbClr val="FFFF00"/>
                </a:solidFill>
                <a:ea typeface="ＭＳ Ｐゴシック" pitchFamily="34" charset="-128"/>
              </a:rPr>
              <a:t>Metopic</a:t>
            </a:r>
            <a:r>
              <a:rPr lang="en-US" smtClean="0">
                <a:ea typeface="ＭＳ Ｐゴシック" pitchFamily="34" charset="-128"/>
              </a:rPr>
              <a:t> </a:t>
            </a:r>
            <a:r>
              <a:rPr lang="en-US" smtClean="0">
                <a:solidFill>
                  <a:srgbClr val="FFFF00"/>
                </a:solidFill>
                <a:ea typeface="ＭＳ Ｐゴシック" pitchFamily="34" charset="-128"/>
              </a:rPr>
              <a:t>stenosis</a:t>
            </a:r>
          </a:p>
        </p:txBody>
      </p:sp>
      <p:sp>
        <p:nvSpPr>
          <p:cNvPr id="116738" name="Content Placeholder 2"/>
          <p:cNvSpPr>
            <a:spLocks noGrp="1"/>
          </p:cNvSpPr>
          <p:nvPr>
            <p:ph idx="1"/>
          </p:nvPr>
        </p:nvSpPr>
        <p:spPr>
          <a:xfrm>
            <a:off x="457200" y="1752600"/>
            <a:ext cx="8229600" cy="5105400"/>
          </a:xfrm>
        </p:spPr>
        <p:txBody>
          <a:bodyPr/>
          <a:lstStyle/>
          <a:p>
            <a:pPr eaLnBrk="1" hangingPunct="1"/>
            <a:r>
              <a:rPr lang="en-US" sz="2800" smtClean="0">
                <a:ea typeface="ＭＳ Ｐゴシック" pitchFamily="34" charset="-128"/>
              </a:rPr>
              <a:t>Objectives  increase in width of the bifrontal diameter, an increase in volume of the anterior cranial fossa,and normalization of frontal bone shape.</a:t>
            </a:r>
          </a:p>
          <a:p>
            <a:pPr eaLnBrk="1" hangingPunct="1"/>
            <a:r>
              <a:rPr lang="en-US" sz="2800" smtClean="0">
                <a:ea typeface="ＭＳ Ｐゴシック" pitchFamily="34" charset="-128"/>
              </a:rPr>
              <a:t> The frontal bones and the frontoorbital bones are excised and transferred to the side assembly</a:t>
            </a:r>
          </a:p>
          <a:p>
            <a:pPr eaLnBrk="1" hangingPunct="1">
              <a:buFont typeface="Arial" pitchFamily="34" charset="0"/>
              <a:buNone/>
            </a:pPr>
            <a:r>
              <a:rPr lang="en-US" sz="2800" smtClean="0">
                <a:ea typeface="ＭＳ Ｐゴシック" pitchFamily="34" charset="-128"/>
              </a:rPr>
              <a:t>   The frontoorbital bar is advanced to create an appropriate brow position. </a:t>
            </a:r>
          </a:p>
          <a:p>
            <a:pPr eaLnBrk="1" hangingPunct="1">
              <a:buFont typeface="Arial" pitchFamily="34" charset="0"/>
              <a:buNone/>
            </a:pPr>
            <a:r>
              <a:rPr lang="en-US" sz="2800" smtClean="0">
                <a:ea typeface="ＭＳ Ｐゴシック" pitchFamily="34" charset="-128"/>
              </a:rPr>
              <a:t>    The interdacryon distance is increased by placing a bone graft between the 2 halves of the frontoorbital bars.</a:t>
            </a:r>
          </a:p>
          <a:p>
            <a:pPr eaLnBrk="1" hangingPunct="1">
              <a:buFont typeface="Arial" pitchFamily="34" charset="0"/>
              <a:buNone/>
            </a:pPr>
            <a:endParaRPr lang="en-US" smtClean="0">
              <a:ea typeface="ＭＳ Ｐゴシック" pitchFamily="34" charset="-128"/>
            </a:endParaRPr>
          </a:p>
          <a:p>
            <a:pPr eaLnBrk="1" hangingPunct="1"/>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p:nvPr>
        </p:nvSpPr>
        <p:spPr/>
        <p:txBody>
          <a:bodyPr/>
          <a:lstStyle/>
          <a:p>
            <a:r>
              <a:rPr lang="en-US" smtClean="0">
                <a:solidFill>
                  <a:srgbClr val="FFFF00"/>
                </a:solidFill>
                <a:ea typeface="ＭＳ Ｐゴシック" pitchFamily="34" charset="-128"/>
              </a:rPr>
              <a:t>Syndromic</a:t>
            </a:r>
            <a:r>
              <a:rPr lang="en-US" smtClean="0">
                <a:ea typeface="ＭＳ Ｐゴシック" pitchFamily="34" charset="-128"/>
              </a:rPr>
              <a:t> </a:t>
            </a:r>
            <a:r>
              <a:rPr lang="en-US" smtClean="0">
                <a:solidFill>
                  <a:srgbClr val="FFFF00"/>
                </a:solidFill>
                <a:ea typeface="ＭＳ Ｐゴシック" pitchFamily="34" charset="-128"/>
              </a:rPr>
              <a:t>craniosynostosis</a:t>
            </a:r>
          </a:p>
        </p:txBody>
      </p:sp>
      <p:sp>
        <p:nvSpPr>
          <p:cNvPr id="121858" name="Content Placeholder 2"/>
          <p:cNvSpPr>
            <a:spLocks noGrp="1"/>
          </p:cNvSpPr>
          <p:nvPr>
            <p:ph idx="1"/>
          </p:nvPr>
        </p:nvSpPr>
        <p:spPr/>
        <p:txBody>
          <a:bodyPr/>
          <a:lstStyle/>
          <a:p>
            <a:pPr>
              <a:buFont typeface="Wingdings 2" pitchFamily="18" charset="2"/>
              <a:buNone/>
            </a:pPr>
            <a:r>
              <a:rPr lang="en-US" smtClean="0">
                <a:ea typeface="ＭＳ Ｐゴシック" pitchFamily="34" charset="-128"/>
              </a:rPr>
              <a:t>       Current surgical treatment approach </a:t>
            </a:r>
          </a:p>
          <a:p>
            <a:r>
              <a:rPr lang="en-US" smtClean="0">
                <a:ea typeface="ＭＳ Ｐゴシック" pitchFamily="34" charset="-128"/>
              </a:rPr>
              <a:t>Initial fronto-orbital and cranial vault remodeling,</a:t>
            </a:r>
          </a:p>
          <a:p>
            <a:r>
              <a:rPr lang="en-US" smtClean="0">
                <a:ea typeface="ＭＳ Ｐゴシック" pitchFamily="34" charset="-128"/>
              </a:rPr>
              <a:t>A midface advancement procedure with or without distraction  (Le Fort III or monobloc) </a:t>
            </a:r>
          </a:p>
          <a:p>
            <a:r>
              <a:rPr lang="en-US" smtClean="0">
                <a:ea typeface="ＭＳ Ｐゴシック" pitchFamily="34" charset="-128"/>
              </a:rPr>
              <a:t>Secondary orthognathic surgery</a:t>
            </a:r>
          </a:p>
          <a:p>
            <a:pPr>
              <a:buFont typeface="Wingdings 2" pitchFamily="18" charset="2"/>
              <a:buNone/>
            </a:pPr>
            <a:r>
              <a:rPr lang="en-US" smtClean="0">
                <a:ea typeface="ＭＳ Ｐゴシック" pitchFamily="34" charset="-128"/>
              </a:rPr>
              <a:t>    To correct any dentofacial deformities (Le Fort I, mandibular osteotomies)</a:t>
            </a:r>
          </a:p>
          <a:p>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p:cNvSpPr>
            <a:spLocks noGrp="1"/>
          </p:cNvSpPr>
          <p:nvPr>
            <p:ph type="title"/>
          </p:nvPr>
        </p:nvSpPr>
        <p:spPr>
          <a:xfrm>
            <a:off x="457200" y="1066800"/>
            <a:ext cx="8229600" cy="1143000"/>
          </a:xfrm>
        </p:spPr>
        <p:txBody>
          <a:bodyPr/>
          <a:lstStyle/>
          <a:p>
            <a:pPr eaLnBrk="1" hangingPunct="1"/>
            <a:r>
              <a:rPr lang="en-US" smtClean="0">
                <a:ea typeface="ＭＳ Ｐゴシック" pitchFamily="34" charset="-128"/>
              </a:rPr>
              <a:t>Conservative Therapy for Deformational Plagiocephaly</a:t>
            </a:r>
          </a:p>
        </p:txBody>
      </p:sp>
      <p:sp>
        <p:nvSpPr>
          <p:cNvPr id="125955" name="Text Box 4"/>
          <p:cNvSpPr txBox="1">
            <a:spLocks noChangeArrowheads="1"/>
          </p:cNvSpPr>
          <p:nvPr/>
        </p:nvSpPr>
        <p:spPr bwMode="auto">
          <a:xfrm>
            <a:off x="685800" y="2209800"/>
            <a:ext cx="8458200" cy="1816100"/>
          </a:xfrm>
          <a:prstGeom prst="rect">
            <a:avLst/>
          </a:prstGeom>
          <a:noFill/>
          <a:ln w="47625">
            <a:noFill/>
            <a:miter lim="800000"/>
            <a:headEnd/>
            <a:tailEnd/>
          </a:ln>
        </p:spPr>
        <p:txBody>
          <a:bodyPr wrap="square">
            <a:spAutoFit/>
          </a:bodyPr>
          <a:lstStyle/>
          <a:p>
            <a:pPr>
              <a:buFontTx/>
              <a:buChar char="•"/>
            </a:pPr>
            <a:r>
              <a:rPr lang="en-US" sz="2800" dirty="0"/>
              <a:t>  Re-positioning</a:t>
            </a:r>
          </a:p>
          <a:p>
            <a:pPr>
              <a:buFontTx/>
              <a:buChar char="•"/>
            </a:pPr>
            <a:r>
              <a:rPr lang="en-US" sz="2800" dirty="0"/>
              <a:t>  If no improvement    </a:t>
            </a:r>
          </a:p>
          <a:p>
            <a:r>
              <a:rPr lang="en-US" sz="2800" dirty="0"/>
              <a:t>   by 6 months….</a:t>
            </a:r>
          </a:p>
          <a:p>
            <a:pPr lvl="1">
              <a:buFontTx/>
              <a:buChar char="•"/>
            </a:pPr>
            <a:r>
              <a:rPr lang="en-US" sz="2800" dirty="0"/>
              <a:t>  Helmet Molding</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itle 1"/>
          <p:cNvSpPr>
            <a:spLocks noGrp="1"/>
          </p:cNvSpPr>
          <p:nvPr>
            <p:ph type="title"/>
          </p:nvPr>
        </p:nvSpPr>
        <p:spPr/>
        <p:txBody>
          <a:bodyPr/>
          <a:lstStyle/>
          <a:p>
            <a:pPr eaLnBrk="1" hangingPunct="1"/>
            <a:r>
              <a:rPr lang="en-US" smtClean="0">
                <a:solidFill>
                  <a:srgbClr val="FFFF00"/>
                </a:solidFill>
                <a:ea typeface="ＭＳ Ｐゴシック" pitchFamily="34" charset="-128"/>
              </a:rPr>
              <a:t>Long</a:t>
            </a:r>
            <a:r>
              <a:rPr lang="en-US" smtClean="0">
                <a:ea typeface="ＭＳ Ｐゴシック" pitchFamily="34" charset="-128"/>
              </a:rPr>
              <a:t> </a:t>
            </a:r>
            <a:r>
              <a:rPr lang="en-US" smtClean="0">
                <a:solidFill>
                  <a:srgbClr val="FFFF00"/>
                </a:solidFill>
                <a:ea typeface="ＭＳ Ｐゴシック" pitchFamily="34" charset="-128"/>
              </a:rPr>
              <a:t>Term</a:t>
            </a:r>
            <a:r>
              <a:rPr lang="en-US" smtClean="0">
                <a:ea typeface="ＭＳ Ｐゴシック" pitchFamily="34" charset="-128"/>
              </a:rPr>
              <a:t> </a:t>
            </a:r>
            <a:r>
              <a:rPr lang="en-US" smtClean="0">
                <a:solidFill>
                  <a:srgbClr val="FFFF00"/>
                </a:solidFill>
                <a:ea typeface="ＭＳ Ｐゴシック" pitchFamily="34" charset="-128"/>
              </a:rPr>
              <a:t>Follow-Up</a:t>
            </a:r>
          </a:p>
        </p:txBody>
      </p:sp>
      <p:sp>
        <p:nvSpPr>
          <p:cNvPr id="126978" name="Content Placeholder 2"/>
          <p:cNvSpPr>
            <a:spLocks noGrp="1"/>
          </p:cNvSpPr>
          <p:nvPr>
            <p:ph idx="1"/>
          </p:nvPr>
        </p:nvSpPr>
        <p:spPr/>
        <p:txBody>
          <a:bodyPr/>
          <a:lstStyle/>
          <a:p>
            <a:pPr eaLnBrk="1" hangingPunct="1"/>
            <a:r>
              <a:rPr lang="en-US" smtClean="0">
                <a:ea typeface="ＭＳ Ｐゴシック" pitchFamily="34" charset="-128"/>
              </a:rPr>
              <a:t>Speech</a:t>
            </a:r>
          </a:p>
          <a:p>
            <a:pPr eaLnBrk="1" hangingPunct="1"/>
            <a:r>
              <a:rPr lang="en-US" smtClean="0">
                <a:ea typeface="ＭＳ Ｐゴシック" pitchFamily="34" charset="-128"/>
              </a:rPr>
              <a:t>Genetic Counseling</a:t>
            </a:r>
          </a:p>
          <a:p>
            <a:pPr eaLnBrk="1" hangingPunct="1"/>
            <a:r>
              <a:rPr lang="en-US" smtClean="0">
                <a:ea typeface="ＭＳ Ｐゴシック" pitchFamily="34" charset="-128"/>
              </a:rPr>
              <a:t>Feeding / Swallowing</a:t>
            </a:r>
          </a:p>
          <a:p>
            <a:pPr eaLnBrk="1" hangingPunct="1"/>
            <a:r>
              <a:rPr lang="en-US" smtClean="0">
                <a:ea typeface="ＭＳ Ｐゴシック" pitchFamily="34" charset="-128"/>
              </a:rPr>
              <a:t>Ophtho</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itle 1"/>
          <p:cNvSpPr>
            <a:spLocks noGrp="1"/>
          </p:cNvSpPr>
          <p:nvPr>
            <p:ph type="title"/>
          </p:nvPr>
        </p:nvSpPr>
        <p:spPr/>
        <p:txBody>
          <a:bodyPr/>
          <a:lstStyle/>
          <a:p>
            <a:r>
              <a:rPr lang="en-US" smtClean="0">
                <a:ea typeface="ＭＳ Ｐゴシック" pitchFamily="34" charset="-128"/>
              </a:rPr>
              <a:t> </a:t>
            </a:r>
          </a:p>
        </p:txBody>
      </p:sp>
      <p:sp>
        <p:nvSpPr>
          <p:cNvPr id="128002" name="Content Placeholder 2"/>
          <p:cNvSpPr>
            <a:spLocks noGrp="1"/>
          </p:cNvSpPr>
          <p:nvPr>
            <p:ph idx="1"/>
          </p:nvPr>
        </p:nvSpPr>
        <p:spPr/>
        <p:txBody>
          <a:bodyPr/>
          <a:lstStyle/>
          <a:p>
            <a:pPr>
              <a:buFont typeface="Wingdings 2" pitchFamily="18" charset="2"/>
              <a:buNone/>
            </a:pPr>
            <a:r>
              <a:rPr lang="en-US" sz="8800" smtClean="0">
                <a:solidFill>
                  <a:srgbClr val="FFFF00"/>
                </a:solidFill>
                <a:ea typeface="ＭＳ Ｐゴシック" pitchFamily="34" charset="-128"/>
              </a:rPr>
              <a:t>Thank you</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smtClean="0">
                <a:solidFill>
                  <a:srgbClr val="FFFF00"/>
                </a:solidFill>
                <a:ea typeface="ＭＳ Ｐゴシック" pitchFamily="34" charset="-128"/>
              </a:rPr>
              <a:t>Suture</a:t>
            </a:r>
            <a:r>
              <a:rPr lang="en-US" smtClean="0">
                <a:ea typeface="ＭＳ Ｐゴシック" pitchFamily="34" charset="-128"/>
              </a:rPr>
              <a:t> </a:t>
            </a:r>
            <a:r>
              <a:rPr lang="en-US" smtClean="0">
                <a:solidFill>
                  <a:srgbClr val="FFFF00"/>
                </a:solidFill>
                <a:ea typeface="ＭＳ Ｐゴシック" pitchFamily="34" charset="-128"/>
              </a:rPr>
              <a:t>Growth</a:t>
            </a:r>
          </a:p>
        </p:txBody>
      </p:sp>
      <p:sp>
        <p:nvSpPr>
          <p:cNvPr id="24578" name="Rectangle 3"/>
          <p:cNvSpPr>
            <a:spLocks noGrp="1" noChangeArrowheads="1"/>
          </p:cNvSpPr>
          <p:nvPr>
            <p:ph idx="1"/>
          </p:nvPr>
        </p:nvSpPr>
        <p:spPr/>
        <p:txBody>
          <a:bodyPr/>
          <a:lstStyle/>
          <a:p>
            <a:pPr eaLnBrk="1" hangingPunct="1"/>
            <a:r>
              <a:rPr lang="en-US" smtClean="0">
                <a:ea typeface="ＭＳ Ｐゴシック" pitchFamily="34" charset="-128"/>
              </a:rPr>
              <a:t>Sutures allow growth perpendicular to them</a:t>
            </a:r>
          </a:p>
          <a:p>
            <a:pPr lvl="1" eaLnBrk="1" hangingPunct="1"/>
            <a:r>
              <a:rPr lang="en-US" smtClean="0">
                <a:ea typeface="ＭＳ Ｐゴシック" pitchFamily="34" charset="-128"/>
              </a:rPr>
              <a:t>Growth at suture lines related to brain growth</a:t>
            </a:r>
          </a:p>
          <a:p>
            <a:pPr eaLnBrk="1" hangingPunct="1"/>
            <a:endParaRPr lang="en-US" smtClean="0">
              <a:ea typeface="ＭＳ Ｐゴシック" pitchFamily="34" charset="-128"/>
            </a:endParaRPr>
          </a:p>
        </p:txBody>
      </p:sp>
      <p:sp>
        <p:nvSpPr>
          <p:cNvPr id="24579" name="Rectangle 4"/>
          <p:cNvSpPr>
            <a:spLocks noChangeArrowheads="1"/>
          </p:cNvSpPr>
          <p:nvPr/>
        </p:nvSpPr>
        <p:spPr bwMode="auto">
          <a:xfrm>
            <a:off x="4572000" y="3581400"/>
            <a:ext cx="228600" cy="2362200"/>
          </a:xfrm>
          <a:prstGeom prst="rect">
            <a:avLst/>
          </a:prstGeom>
          <a:solidFill>
            <a:schemeClr val="accent1"/>
          </a:solidFill>
          <a:ln w="9525">
            <a:solidFill>
              <a:schemeClr val="tx1"/>
            </a:solidFill>
            <a:miter lim="800000"/>
            <a:headEnd/>
            <a:tailEnd/>
          </a:ln>
        </p:spPr>
        <p:txBody>
          <a:bodyPr wrap="none" anchor="ctr"/>
          <a:lstStyle/>
          <a:p>
            <a:endParaRPr lang="en-US">
              <a:latin typeface="Calibri" pitchFamily="34" charset="0"/>
            </a:endParaRPr>
          </a:p>
        </p:txBody>
      </p:sp>
      <p:sp>
        <p:nvSpPr>
          <p:cNvPr id="24580" name="AutoShape 5"/>
          <p:cNvSpPr>
            <a:spLocks noChangeArrowheads="1"/>
          </p:cNvSpPr>
          <p:nvPr/>
        </p:nvSpPr>
        <p:spPr bwMode="auto">
          <a:xfrm>
            <a:off x="2590800" y="4419600"/>
            <a:ext cx="1219200" cy="533400"/>
          </a:xfrm>
          <a:prstGeom prst="leftArrow">
            <a:avLst>
              <a:gd name="adj1" fmla="val 50000"/>
              <a:gd name="adj2" fmla="val 57143"/>
            </a:avLst>
          </a:prstGeom>
          <a:solidFill>
            <a:srgbClr val="00FF00"/>
          </a:solidFill>
          <a:ln w="9525">
            <a:solidFill>
              <a:schemeClr val="tx1"/>
            </a:solidFill>
            <a:miter lim="800000"/>
            <a:headEnd/>
            <a:tailEnd/>
          </a:ln>
        </p:spPr>
        <p:txBody>
          <a:bodyPr wrap="none" anchor="ctr"/>
          <a:lstStyle/>
          <a:p>
            <a:endParaRPr lang="en-US">
              <a:latin typeface="Calibri" pitchFamily="34" charset="0"/>
            </a:endParaRPr>
          </a:p>
        </p:txBody>
      </p:sp>
      <p:sp>
        <p:nvSpPr>
          <p:cNvPr id="24581" name="AutoShape 6"/>
          <p:cNvSpPr>
            <a:spLocks noChangeArrowheads="1"/>
          </p:cNvSpPr>
          <p:nvPr/>
        </p:nvSpPr>
        <p:spPr bwMode="auto">
          <a:xfrm flipH="1">
            <a:off x="5410200" y="4419600"/>
            <a:ext cx="1219200" cy="533400"/>
          </a:xfrm>
          <a:prstGeom prst="leftArrow">
            <a:avLst>
              <a:gd name="adj1" fmla="val 50000"/>
              <a:gd name="adj2" fmla="val 57143"/>
            </a:avLst>
          </a:prstGeom>
          <a:solidFill>
            <a:srgbClr val="00FF00"/>
          </a:solidFill>
          <a:ln w="9525">
            <a:solidFill>
              <a:schemeClr val="tx1"/>
            </a:solidFill>
            <a:miter lim="800000"/>
            <a:headEnd/>
            <a:tailEnd/>
          </a:ln>
        </p:spPr>
        <p:txBody>
          <a:bodyPr wrap="none" anchor="ctr"/>
          <a:lstStyle/>
          <a:p>
            <a:endParaRPr lang="en-US">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ea typeface="ＭＳ Ｐゴシック" pitchFamily="34" charset="-128"/>
              </a:rPr>
              <a:t> </a:t>
            </a:r>
          </a:p>
        </p:txBody>
      </p:sp>
      <p:sp>
        <p:nvSpPr>
          <p:cNvPr id="27650" name="Content Placeholder 2"/>
          <p:cNvSpPr>
            <a:spLocks noGrp="1"/>
          </p:cNvSpPr>
          <p:nvPr>
            <p:ph idx="1"/>
          </p:nvPr>
        </p:nvSpPr>
        <p:spPr/>
        <p:txBody>
          <a:bodyPr/>
          <a:lstStyle/>
          <a:p>
            <a:pPr eaLnBrk="1" hangingPunct="1">
              <a:buFont typeface="Arial" pitchFamily="34" charset="0"/>
              <a:buChar char="•"/>
            </a:pPr>
            <a:r>
              <a:rPr lang="en-US" smtClean="0">
                <a:ea typeface="ＭＳ Ｐゴシック" pitchFamily="34" charset="-128"/>
              </a:rPr>
              <a:t>Virchow - classify the different types of skull</a:t>
            </a:r>
          </a:p>
          <a:p>
            <a:pPr eaLnBrk="1" hangingPunct="1">
              <a:buFont typeface="Wingdings 2" pitchFamily="18" charset="2"/>
              <a:buNone/>
            </a:pPr>
            <a:r>
              <a:rPr lang="en-US" smtClean="0">
                <a:ea typeface="ＭＳ Ｐゴシック" pitchFamily="34" charset="-128"/>
              </a:rPr>
              <a:t>    deformity </a:t>
            </a:r>
          </a:p>
          <a:p>
            <a:pPr eaLnBrk="1" hangingPunct="1">
              <a:buFont typeface="Arial" pitchFamily="34" charset="0"/>
              <a:buChar char="•"/>
            </a:pPr>
            <a:r>
              <a:rPr lang="nl-NL" smtClean="0">
                <a:ea typeface="ＭＳ Ｐゴシック" pitchFamily="34" charset="-128"/>
              </a:rPr>
              <a:t>Van der Klaauw, in 1946, and Moss, in</a:t>
            </a:r>
            <a:r>
              <a:rPr lang="en-US" smtClean="0">
                <a:ea typeface="ＭＳ Ｐゴシック" pitchFamily="34" charset="-128"/>
              </a:rPr>
              <a:t> 1959.</a:t>
            </a:r>
          </a:p>
          <a:p>
            <a:pPr eaLnBrk="1" hangingPunct="1">
              <a:buFont typeface="Arial" pitchFamily="34" charset="0"/>
              <a:buChar char="•"/>
            </a:pPr>
            <a:endParaRPr lang="en-US" smtClean="0">
              <a:ea typeface="ＭＳ Ｐゴシック" pitchFamily="34" charset="-128"/>
            </a:endParaRPr>
          </a:p>
          <a:p>
            <a:pPr eaLnBrk="1" hangingPunct="1">
              <a:buFont typeface="Wingdings 2" pitchFamily="18" charset="2"/>
              <a:buNone/>
            </a:pPr>
            <a:r>
              <a:rPr lang="en-US" smtClean="0">
                <a:ea typeface="ＭＳ Ｐゴシック" pitchFamily="34" charset="-128"/>
              </a:rPr>
              <a:t>   Cranial base source of abnormal physical stress leading to dural abnormalities that yielded premature sutural fusion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2471</TotalTime>
  <Words>2521</Words>
  <Application>Microsoft Office PowerPoint</Application>
  <PresentationFormat>On-screen Show (4:3)</PresentationFormat>
  <Paragraphs>520</Paragraphs>
  <Slides>74</Slides>
  <Notes>7</Notes>
  <HiddenSlides>0</HiddenSlides>
  <MMClips>0</MMClips>
  <ScaleCrop>false</ScaleCrop>
  <HeadingPairs>
    <vt:vector size="4" baseType="variant">
      <vt:variant>
        <vt:lpstr>Theme</vt:lpstr>
      </vt:variant>
      <vt:variant>
        <vt:i4>2</vt:i4>
      </vt:variant>
      <vt:variant>
        <vt:lpstr>Slide Titles</vt:lpstr>
      </vt:variant>
      <vt:variant>
        <vt:i4>74</vt:i4>
      </vt:variant>
    </vt:vector>
  </HeadingPairs>
  <TitlesOfParts>
    <vt:vector size="76" baseType="lpstr">
      <vt:lpstr>Flow</vt:lpstr>
      <vt:lpstr>Office Theme</vt:lpstr>
      <vt:lpstr>CRANIOSYNOSTOSIS</vt:lpstr>
      <vt:lpstr> </vt:lpstr>
      <vt:lpstr>Development </vt:lpstr>
      <vt:lpstr> Brain Growth</vt:lpstr>
      <vt:lpstr> The cranium</vt:lpstr>
      <vt:lpstr> </vt:lpstr>
      <vt:lpstr>HISTORY AND PATHOGENESIS</vt:lpstr>
      <vt:lpstr>Suture Growth</vt:lpstr>
      <vt:lpstr> </vt:lpstr>
      <vt:lpstr> </vt:lpstr>
      <vt:lpstr> </vt:lpstr>
      <vt:lpstr> </vt:lpstr>
      <vt:lpstr>Incidence</vt:lpstr>
      <vt:lpstr>Theories of Cranoisynostosis</vt:lpstr>
      <vt:lpstr>Theories of Craniosynostosis</vt:lpstr>
      <vt:lpstr>Familial Non syndromic Craniosynostosis</vt:lpstr>
      <vt:lpstr>Syndromic craniosynostosis</vt:lpstr>
      <vt:lpstr>Etiology </vt:lpstr>
      <vt:lpstr>Risk factors  </vt:lpstr>
      <vt:lpstr>Pathophysiology</vt:lpstr>
      <vt:lpstr> </vt:lpstr>
      <vt:lpstr> </vt:lpstr>
      <vt:lpstr>Types</vt:lpstr>
      <vt:lpstr>Plagiocephaly</vt:lpstr>
      <vt:lpstr> </vt:lpstr>
      <vt:lpstr> </vt:lpstr>
      <vt:lpstr>Trigonocephaly </vt:lpstr>
      <vt:lpstr> </vt:lpstr>
      <vt:lpstr>PowerPoint Presentation</vt:lpstr>
      <vt:lpstr>Brachycephaly</vt:lpstr>
      <vt:lpstr> </vt:lpstr>
      <vt:lpstr>Oxycephaly</vt:lpstr>
      <vt:lpstr> Cloverleaf skull deformity (Triphyllocephaly)</vt:lpstr>
      <vt:lpstr>Frequency</vt:lpstr>
      <vt:lpstr>CRANIOSYNOSTOSIS SYNDROMES </vt:lpstr>
      <vt:lpstr>Crouzon’s</vt:lpstr>
      <vt:lpstr>Clinical findings</vt:lpstr>
      <vt:lpstr> </vt:lpstr>
      <vt:lpstr>Apert’s -“Crouzon’s with Hand Involvement”</vt:lpstr>
      <vt:lpstr>PFEIFFER SYNDROME </vt:lpstr>
      <vt:lpstr>CARPENTER SYNDROME </vt:lpstr>
      <vt:lpstr>     Diagnosis</vt:lpstr>
      <vt:lpstr> </vt:lpstr>
      <vt:lpstr> </vt:lpstr>
      <vt:lpstr>Clinical Exam</vt:lpstr>
      <vt:lpstr>FUNCTIONAL CONSEQUENCES</vt:lpstr>
      <vt:lpstr>Hydrocephalous</vt:lpstr>
      <vt:lpstr>Respiratory Abnormalities</vt:lpstr>
      <vt:lpstr>Feeding</vt:lpstr>
      <vt:lpstr>Vision</vt:lpstr>
      <vt:lpstr>Plain Films</vt:lpstr>
      <vt:lpstr>Ultrasound</vt:lpstr>
      <vt:lpstr>CT Scan</vt:lpstr>
      <vt:lpstr>MRI </vt:lpstr>
      <vt:lpstr>Radio isotope scanning</vt:lpstr>
      <vt:lpstr>ICP monitoring</vt:lpstr>
      <vt:lpstr>Management</vt:lpstr>
      <vt:lpstr>Goal</vt:lpstr>
      <vt:lpstr>Indications</vt:lpstr>
      <vt:lpstr>Timing of surgery</vt:lpstr>
      <vt:lpstr> </vt:lpstr>
      <vt:lpstr> </vt:lpstr>
      <vt:lpstr>Late intervention</vt:lpstr>
      <vt:lpstr>Basic mechanisms</vt:lpstr>
      <vt:lpstr>Incision</vt:lpstr>
      <vt:lpstr>Sagittal craniosynostosis</vt:lpstr>
      <vt:lpstr> </vt:lpstr>
      <vt:lpstr> </vt:lpstr>
      <vt:lpstr>Bilateral coronal stenosis</vt:lpstr>
      <vt:lpstr>Metopic stenosis</vt:lpstr>
      <vt:lpstr>Syndromic craniosynostosis</vt:lpstr>
      <vt:lpstr>Conservative Therapy for Deformational Plagiocephaly</vt:lpstr>
      <vt:lpstr>Long Term Follow-Up</vt:lpstr>
      <vt:lpstr> </vt:lpstr>
    </vt:vector>
  </TitlesOfParts>
  <Company>AIIMS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Ajit Singh</dc:creator>
  <cp:lastModifiedBy>RCD</cp:lastModifiedBy>
  <cp:revision>250</cp:revision>
  <dcterms:created xsi:type="dcterms:W3CDTF">2010-02-19T16:24:02Z</dcterms:created>
  <dcterms:modified xsi:type="dcterms:W3CDTF">2013-11-23T16:05:25Z</dcterms:modified>
</cp:coreProperties>
</file>